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74" r:id="rId4"/>
    <p:sldId id="275" r:id="rId5"/>
    <p:sldId id="264" r:id="rId6"/>
    <p:sldId id="265" r:id="rId7"/>
    <p:sldId id="267" r:id="rId8"/>
    <p:sldId id="258" r:id="rId9"/>
    <p:sldId id="261" r:id="rId10"/>
    <p:sldId id="268" r:id="rId11"/>
  </p:sldIdLst>
  <p:sldSz cx="9144000" cy="6858000" type="screen4x3"/>
  <p:notesSz cx="67818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.cortez\Desktop\PlanilhaMM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.cortez\Desktop\PlanilhaMM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G:\Documentos%20CGIAE\Mortalidade%20Materna\Videoconferencia_MM_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.cortez\AppData\Local\Microsoft\Windows\Temporary%20Internet%20Files\Content.Outlook\Z47X0QNE\Videoconferencia_MM_2.xlsx" TargetMode="External"/><Relationship Id="rId2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Relationship Id="rId2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an.cortez\AppData\Local\Microsoft\Windows\Temporary%20Internet%20Files\Content.Outlook\Z47X0QNE\Videoconferencia_MM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Plan1!$G$40</c:f>
              <c:strCache>
                <c:ptCount val="1"/>
                <c:pt idx="0">
                  <c:v>Jan-Abril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Plan1!$A$41:$A$43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</c:numCache>
            </c:numRef>
          </c:cat>
          <c:val>
            <c:numRef>
              <c:f>Plan1!$G$41:$G$43</c:f>
              <c:numCache>
                <c:formatCode>General</c:formatCode>
                <c:ptCount val="3"/>
                <c:pt idx="0">
                  <c:v>604.0</c:v>
                </c:pt>
                <c:pt idx="1">
                  <c:v>494.0</c:v>
                </c:pt>
                <c:pt idx="2">
                  <c:v>384.0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122472"/>
        <c:axId val="2077806824"/>
      </c:barChart>
      <c:catAx>
        <c:axId val="2078122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77806824"/>
        <c:crosses val="autoZero"/>
        <c:auto val="1"/>
        <c:lblAlgn val="ctr"/>
        <c:lblOffset val="100"/>
        <c:noMultiLvlLbl val="0"/>
      </c:catAx>
      <c:valAx>
        <c:axId val="20778068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78122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Plan1!$I$52</c:f>
              <c:strCache>
                <c:ptCount val="1"/>
                <c:pt idx="0">
                  <c:v>Jan-Abril</c:v>
                </c:pt>
              </c:strCache>
            </c:strRef>
          </c:tx>
          <c:invertIfNegative val="0"/>
          <c:dLbls>
            <c:numFmt formatCode="0%" sourceLinked="0"/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Plan1!$A$53:$A$55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</c:numCache>
            </c:numRef>
          </c:cat>
          <c:val>
            <c:numRef>
              <c:f>Plan1!$I$53:$I$55</c:f>
              <c:numCache>
                <c:formatCode>0.00%</c:formatCode>
                <c:ptCount val="3"/>
                <c:pt idx="0">
                  <c:v>0.780294131466429</c:v>
                </c:pt>
                <c:pt idx="1">
                  <c:v>0.810035016586805</c:v>
                </c:pt>
                <c:pt idx="2">
                  <c:v>0.491667071570866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7868488"/>
        <c:axId val="2107872792"/>
      </c:barChart>
      <c:catAx>
        <c:axId val="210786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7872792"/>
        <c:crosses val="autoZero"/>
        <c:auto val="1"/>
        <c:lblAlgn val="ctr"/>
        <c:lblOffset val="100"/>
        <c:noMultiLvlLbl val="0"/>
      </c:catAx>
      <c:valAx>
        <c:axId val="2107872792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2107868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Plan1!$C$2</c:f>
              <c:strCache>
                <c:ptCount val="1"/>
                <c:pt idx="0">
                  <c:v>Investigado</c:v>
                </c:pt>
              </c:strCache>
            </c:strRef>
          </c:tx>
          <c:spPr>
            <a:solidFill>
              <a:srgbClr val="78E9F8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Plan1!$B$3:$B$5</c:f>
              <c:numCache>
                <c:formatCode>General</c:formatCode>
                <c:ptCount val="3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</c:numCache>
            </c:numRef>
          </c:cat>
          <c:val>
            <c:numRef>
              <c:f>Plan1!$C$3:$C$5</c:f>
              <c:numCache>
                <c:formatCode>General</c:formatCode>
                <c:ptCount val="3"/>
                <c:pt idx="0">
                  <c:v>37023.0</c:v>
                </c:pt>
                <c:pt idx="1">
                  <c:v>50855.0</c:v>
                </c:pt>
                <c:pt idx="2">
                  <c:v>50500.0</c:v>
                </c:pt>
              </c:numCache>
            </c:numRef>
          </c:val>
        </c:ser>
        <c:ser>
          <c:idx val="1"/>
          <c:order val="1"/>
          <c:tx>
            <c:strRef>
              <c:f>Plan1!$D$2</c:f>
              <c:strCache>
                <c:ptCount val="1"/>
                <c:pt idx="0">
                  <c:v>Não investigado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Plan1!$B$3:$B$5</c:f>
              <c:numCache>
                <c:formatCode>General</c:formatCode>
                <c:ptCount val="3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</c:numCache>
            </c:numRef>
          </c:cat>
          <c:val>
            <c:numRef>
              <c:f>Plan1!$D$3:$D$5</c:f>
              <c:numCache>
                <c:formatCode>General</c:formatCode>
                <c:ptCount val="3"/>
                <c:pt idx="0">
                  <c:v>30145.0</c:v>
                </c:pt>
                <c:pt idx="1">
                  <c:v>15642.0</c:v>
                </c:pt>
                <c:pt idx="2">
                  <c:v>15881.0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0129032"/>
        <c:axId val="2052696600"/>
      </c:barChart>
      <c:catAx>
        <c:axId val="2110129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52696600"/>
        <c:crosses val="autoZero"/>
        <c:auto val="1"/>
        <c:lblAlgn val="ctr"/>
        <c:lblOffset val="100"/>
        <c:noMultiLvlLbl val="0"/>
      </c:catAx>
      <c:valAx>
        <c:axId val="2052696600"/>
        <c:scaling>
          <c:orientation val="minMax"/>
          <c:max val="70000.0"/>
        </c:scaling>
        <c:delete val="0"/>
        <c:axPos val="l"/>
        <c:numFmt formatCode="General" sourceLinked="1"/>
        <c:majorTickMark val="out"/>
        <c:minorTickMark val="none"/>
        <c:tickLblPos val="nextTo"/>
        <c:crossAx val="2110129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944979703624"/>
          <c:y val="0.0841076026669047"/>
          <c:w val="0.280612314765002"/>
          <c:h val="0.13154696063931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76560064284281"/>
          <c:y val="0.0580519841969095"/>
          <c:w val="0.925322836109038"/>
          <c:h val="0.5938526702710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'uf mif'!$M$2</c:f>
              <c:strCache>
                <c:ptCount val="1"/>
                <c:pt idx="0">
                  <c:v>% investigado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5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'uf mif'!$L$3:$L$30</c:f>
              <c:strCache>
                <c:ptCount val="28"/>
                <c:pt idx="0">
                  <c:v>RR</c:v>
                </c:pt>
                <c:pt idx="1">
                  <c:v>PR</c:v>
                </c:pt>
                <c:pt idx="2">
                  <c:v>MS</c:v>
                </c:pt>
                <c:pt idx="3">
                  <c:v>TO</c:v>
                </c:pt>
                <c:pt idx="4">
                  <c:v>SC</c:v>
                </c:pt>
                <c:pt idx="5">
                  <c:v>RS</c:v>
                </c:pt>
                <c:pt idx="6">
                  <c:v>CE</c:v>
                </c:pt>
                <c:pt idx="7">
                  <c:v>ES</c:v>
                </c:pt>
                <c:pt idx="8">
                  <c:v>SP</c:v>
                </c:pt>
                <c:pt idx="9">
                  <c:v>MG</c:v>
                </c:pt>
                <c:pt idx="10">
                  <c:v>AP</c:v>
                </c:pt>
                <c:pt idx="11">
                  <c:v>RJ</c:v>
                </c:pt>
                <c:pt idx="12">
                  <c:v>RN</c:v>
                </c:pt>
                <c:pt idx="13">
                  <c:v>PB</c:v>
                </c:pt>
                <c:pt idx="14">
                  <c:v>MT</c:v>
                </c:pt>
                <c:pt idx="15">
                  <c:v>Brasil</c:v>
                </c:pt>
                <c:pt idx="16">
                  <c:v>AM</c:v>
                </c:pt>
                <c:pt idx="17">
                  <c:v>PE</c:v>
                </c:pt>
                <c:pt idx="18">
                  <c:v>SE</c:v>
                </c:pt>
                <c:pt idx="19">
                  <c:v>PI</c:v>
                </c:pt>
                <c:pt idx="20">
                  <c:v>AL</c:v>
                </c:pt>
                <c:pt idx="21">
                  <c:v>DF</c:v>
                </c:pt>
                <c:pt idx="22">
                  <c:v>RO</c:v>
                </c:pt>
                <c:pt idx="23">
                  <c:v>MA</c:v>
                </c:pt>
                <c:pt idx="24">
                  <c:v>AC</c:v>
                </c:pt>
                <c:pt idx="25">
                  <c:v>BA</c:v>
                </c:pt>
                <c:pt idx="26">
                  <c:v>PA</c:v>
                </c:pt>
                <c:pt idx="27">
                  <c:v>GO</c:v>
                </c:pt>
              </c:strCache>
            </c:strRef>
          </c:cat>
          <c:val>
            <c:numRef>
              <c:f>'uf mif'!$M$3:$M$30</c:f>
              <c:numCache>
                <c:formatCode>0.00</c:formatCode>
                <c:ptCount val="28"/>
                <c:pt idx="0">
                  <c:v>93.4306569343066</c:v>
                </c:pt>
                <c:pt idx="1">
                  <c:v>94.8073244055753</c:v>
                </c:pt>
                <c:pt idx="2">
                  <c:v>91.19638826185098</c:v>
                </c:pt>
                <c:pt idx="3">
                  <c:v>91.6030534351145</c:v>
                </c:pt>
                <c:pt idx="4">
                  <c:v>77.65131919296427</c:v>
                </c:pt>
                <c:pt idx="5">
                  <c:v>89.49500405076961</c:v>
                </c:pt>
                <c:pt idx="6">
                  <c:v>82.9518547750592</c:v>
                </c:pt>
                <c:pt idx="7">
                  <c:v>92.17002237136462</c:v>
                </c:pt>
                <c:pt idx="8">
                  <c:v>85.58505552695443</c:v>
                </c:pt>
                <c:pt idx="9">
                  <c:v>82.64451072290867</c:v>
                </c:pt>
                <c:pt idx="10">
                  <c:v>68.2692307692308</c:v>
                </c:pt>
                <c:pt idx="11">
                  <c:v>72.20933603943168</c:v>
                </c:pt>
                <c:pt idx="12">
                  <c:v>84.19388830347731</c:v>
                </c:pt>
                <c:pt idx="13">
                  <c:v>73.3771569433032</c:v>
                </c:pt>
                <c:pt idx="14">
                  <c:v>84.97652582159625</c:v>
                </c:pt>
                <c:pt idx="15">
                  <c:v>76.10159533601477</c:v>
                </c:pt>
                <c:pt idx="16">
                  <c:v>59.96150144369585</c:v>
                </c:pt>
                <c:pt idx="17">
                  <c:v>81.62393162393157</c:v>
                </c:pt>
                <c:pt idx="18">
                  <c:v>81.64642375168691</c:v>
                </c:pt>
                <c:pt idx="19">
                  <c:v>79.47916666666667</c:v>
                </c:pt>
                <c:pt idx="20">
                  <c:v>58.7288817377313</c:v>
                </c:pt>
                <c:pt idx="21">
                  <c:v>55.46605293440737</c:v>
                </c:pt>
                <c:pt idx="22">
                  <c:v>63.53790613718412</c:v>
                </c:pt>
                <c:pt idx="23">
                  <c:v>54.79056331246993</c:v>
                </c:pt>
                <c:pt idx="24">
                  <c:v>62.7049180327869</c:v>
                </c:pt>
                <c:pt idx="25">
                  <c:v>48.23506211792547</c:v>
                </c:pt>
                <c:pt idx="26">
                  <c:v>42.57425742574253</c:v>
                </c:pt>
                <c:pt idx="27">
                  <c:v>59.56184390689183</c:v>
                </c:pt>
              </c:numCache>
            </c:numRef>
          </c:val>
        </c:ser>
        <c:ser>
          <c:idx val="1"/>
          <c:order val="1"/>
          <c:tx>
            <c:strRef>
              <c:f>'uf mif'!$N$2</c:f>
              <c:strCache>
                <c:ptCount val="1"/>
                <c:pt idx="0">
                  <c:v>% investigação oportuna</c:v>
                </c:pt>
              </c:strCache>
            </c:strRef>
          </c:tx>
          <c:spPr>
            <a:solidFill>
              <a:srgbClr val="78E9F8"/>
            </a:solidFill>
          </c:spPr>
          <c:invertIfNegative val="0"/>
          <c:dPt>
            <c:idx val="15"/>
            <c:invertIfNegative val="0"/>
            <c:bubble3D val="0"/>
            <c:spPr>
              <a:solidFill>
                <a:srgbClr val="78E9F8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'uf mif'!$L$3:$L$30</c:f>
              <c:strCache>
                <c:ptCount val="28"/>
                <c:pt idx="0">
                  <c:v>RR</c:v>
                </c:pt>
                <c:pt idx="1">
                  <c:v>PR</c:v>
                </c:pt>
                <c:pt idx="2">
                  <c:v>MS</c:v>
                </c:pt>
                <c:pt idx="3">
                  <c:v>TO</c:v>
                </c:pt>
                <c:pt idx="4">
                  <c:v>SC</c:v>
                </c:pt>
                <c:pt idx="5">
                  <c:v>RS</c:v>
                </c:pt>
                <c:pt idx="6">
                  <c:v>CE</c:v>
                </c:pt>
                <c:pt idx="7">
                  <c:v>ES</c:v>
                </c:pt>
                <c:pt idx="8">
                  <c:v>SP</c:v>
                </c:pt>
                <c:pt idx="9">
                  <c:v>MG</c:v>
                </c:pt>
                <c:pt idx="10">
                  <c:v>AP</c:v>
                </c:pt>
                <c:pt idx="11">
                  <c:v>RJ</c:v>
                </c:pt>
                <c:pt idx="12">
                  <c:v>RN</c:v>
                </c:pt>
                <c:pt idx="13">
                  <c:v>PB</c:v>
                </c:pt>
                <c:pt idx="14">
                  <c:v>MT</c:v>
                </c:pt>
                <c:pt idx="15">
                  <c:v>Brasil</c:v>
                </c:pt>
                <c:pt idx="16">
                  <c:v>AM</c:v>
                </c:pt>
                <c:pt idx="17">
                  <c:v>PE</c:v>
                </c:pt>
                <c:pt idx="18">
                  <c:v>SE</c:v>
                </c:pt>
                <c:pt idx="19">
                  <c:v>PI</c:v>
                </c:pt>
                <c:pt idx="20">
                  <c:v>AL</c:v>
                </c:pt>
                <c:pt idx="21">
                  <c:v>DF</c:v>
                </c:pt>
                <c:pt idx="22">
                  <c:v>RO</c:v>
                </c:pt>
                <c:pt idx="23">
                  <c:v>MA</c:v>
                </c:pt>
                <c:pt idx="24">
                  <c:v>AC</c:v>
                </c:pt>
                <c:pt idx="25">
                  <c:v>BA</c:v>
                </c:pt>
                <c:pt idx="26">
                  <c:v>PA</c:v>
                </c:pt>
                <c:pt idx="27">
                  <c:v>GO</c:v>
                </c:pt>
              </c:strCache>
            </c:strRef>
          </c:cat>
          <c:val>
            <c:numRef>
              <c:f>'uf mif'!$N$3:$N$30</c:f>
              <c:numCache>
                <c:formatCode>0.00</c:formatCode>
                <c:ptCount val="28"/>
                <c:pt idx="0">
                  <c:v>76.64233576642332</c:v>
                </c:pt>
                <c:pt idx="1">
                  <c:v>71.76824268925936</c:v>
                </c:pt>
                <c:pt idx="2">
                  <c:v>68.73589164785551</c:v>
                </c:pt>
                <c:pt idx="3">
                  <c:v>59.9236641221374</c:v>
                </c:pt>
                <c:pt idx="4">
                  <c:v>59.44128297982409</c:v>
                </c:pt>
                <c:pt idx="5">
                  <c:v>57.06184174993246</c:v>
                </c:pt>
                <c:pt idx="6">
                  <c:v>55.16969218626677</c:v>
                </c:pt>
                <c:pt idx="7">
                  <c:v>54.88441461595823</c:v>
                </c:pt>
                <c:pt idx="8">
                  <c:v>53.93836875781422</c:v>
                </c:pt>
                <c:pt idx="9">
                  <c:v>53.35889788382329</c:v>
                </c:pt>
                <c:pt idx="10">
                  <c:v>50.96153846153845</c:v>
                </c:pt>
                <c:pt idx="11">
                  <c:v>50.84082342708029</c:v>
                </c:pt>
                <c:pt idx="12">
                  <c:v>50.5795574288725</c:v>
                </c:pt>
                <c:pt idx="13">
                  <c:v>50.12325390304026</c:v>
                </c:pt>
                <c:pt idx="14">
                  <c:v>49.95305164319247</c:v>
                </c:pt>
                <c:pt idx="15">
                  <c:v>47.83899007246049</c:v>
                </c:pt>
                <c:pt idx="16">
                  <c:v>46.67949951876805</c:v>
                </c:pt>
                <c:pt idx="17">
                  <c:v>46.64224664224662</c:v>
                </c:pt>
                <c:pt idx="18">
                  <c:v>45.61403508771929</c:v>
                </c:pt>
                <c:pt idx="19">
                  <c:v>42.08333333333334</c:v>
                </c:pt>
                <c:pt idx="20">
                  <c:v>36.20273531777958</c:v>
                </c:pt>
                <c:pt idx="21">
                  <c:v>35.44303797468353</c:v>
                </c:pt>
                <c:pt idx="22">
                  <c:v>34.65703971119132</c:v>
                </c:pt>
                <c:pt idx="23">
                  <c:v>29.32113625421281</c:v>
                </c:pt>
                <c:pt idx="24">
                  <c:v>22.95081967213113</c:v>
                </c:pt>
                <c:pt idx="25">
                  <c:v>22.87517254979293</c:v>
                </c:pt>
                <c:pt idx="26">
                  <c:v>18.4818481848185</c:v>
                </c:pt>
                <c:pt idx="27">
                  <c:v>18.34778639890461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0148872"/>
        <c:axId val="2051340360"/>
      </c:barChart>
      <c:catAx>
        <c:axId val="2110148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051340360"/>
        <c:crosses val="autoZero"/>
        <c:auto val="1"/>
        <c:lblAlgn val="ctr"/>
        <c:lblOffset val="100"/>
        <c:noMultiLvlLbl val="0"/>
      </c:catAx>
      <c:valAx>
        <c:axId val="205134036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21101488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Plan2!$B$3</c:f>
              <c:strCache>
                <c:ptCount val="1"/>
                <c:pt idx="0">
                  <c:v>% Investigado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Plan2!$A$4:$A$31</c:f>
              <c:strCache>
                <c:ptCount val="28"/>
                <c:pt idx="0">
                  <c:v>RO</c:v>
                </c:pt>
                <c:pt idx="1">
                  <c:v>PR</c:v>
                </c:pt>
                <c:pt idx="2">
                  <c:v>AC</c:v>
                </c:pt>
                <c:pt idx="3">
                  <c:v>AP</c:v>
                </c:pt>
                <c:pt idx="4">
                  <c:v>MS</c:v>
                </c:pt>
                <c:pt idx="5">
                  <c:v>ES</c:v>
                </c:pt>
                <c:pt idx="6">
                  <c:v>PE</c:v>
                </c:pt>
                <c:pt idx="7">
                  <c:v>RO</c:v>
                </c:pt>
                <c:pt idx="8">
                  <c:v>SC</c:v>
                </c:pt>
                <c:pt idx="9">
                  <c:v>TO</c:v>
                </c:pt>
                <c:pt idx="10">
                  <c:v>CE</c:v>
                </c:pt>
                <c:pt idx="11">
                  <c:v>PI</c:v>
                </c:pt>
                <c:pt idx="12">
                  <c:v>MT</c:v>
                </c:pt>
                <c:pt idx="13">
                  <c:v>RS</c:v>
                </c:pt>
                <c:pt idx="14">
                  <c:v>RJ</c:v>
                </c:pt>
                <c:pt idx="15">
                  <c:v>GO</c:v>
                </c:pt>
                <c:pt idx="16">
                  <c:v>MG</c:v>
                </c:pt>
                <c:pt idx="17">
                  <c:v> Brasil</c:v>
                </c:pt>
                <c:pt idx="18">
                  <c:v>RN</c:v>
                </c:pt>
                <c:pt idx="19">
                  <c:v>SP</c:v>
                </c:pt>
                <c:pt idx="20">
                  <c:v>AL</c:v>
                </c:pt>
                <c:pt idx="21">
                  <c:v>PB</c:v>
                </c:pt>
                <c:pt idx="22">
                  <c:v>AM</c:v>
                </c:pt>
                <c:pt idx="23">
                  <c:v>SE</c:v>
                </c:pt>
                <c:pt idx="24">
                  <c:v>BA</c:v>
                </c:pt>
                <c:pt idx="25">
                  <c:v>MA</c:v>
                </c:pt>
                <c:pt idx="26">
                  <c:v>DF</c:v>
                </c:pt>
                <c:pt idx="27">
                  <c:v>PA</c:v>
                </c:pt>
              </c:strCache>
            </c:strRef>
          </c:cat>
          <c:val>
            <c:numRef>
              <c:f>Plan2!$B$4:$B$31</c:f>
              <c:numCache>
                <c:formatCode>0.0</c:formatCode>
                <c:ptCount val="28"/>
                <c:pt idx="0">
                  <c:v>86.0</c:v>
                </c:pt>
                <c:pt idx="1">
                  <c:v>64.52</c:v>
                </c:pt>
                <c:pt idx="2">
                  <c:v>62.18</c:v>
                </c:pt>
                <c:pt idx="3">
                  <c:v>58.82</c:v>
                </c:pt>
                <c:pt idx="4">
                  <c:v>59.1</c:v>
                </c:pt>
                <c:pt idx="5">
                  <c:v>59.8</c:v>
                </c:pt>
                <c:pt idx="6">
                  <c:v>54.19000000000001</c:v>
                </c:pt>
                <c:pt idx="7">
                  <c:v>50.72000000000001</c:v>
                </c:pt>
                <c:pt idx="8">
                  <c:v>48.88</c:v>
                </c:pt>
                <c:pt idx="9">
                  <c:v>49.75</c:v>
                </c:pt>
                <c:pt idx="10">
                  <c:v>49.12000000000001</c:v>
                </c:pt>
                <c:pt idx="11">
                  <c:v>48.19000000000001</c:v>
                </c:pt>
                <c:pt idx="12">
                  <c:v>48.0</c:v>
                </c:pt>
                <c:pt idx="13">
                  <c:v>48.06</c:v>
                </c:pt>
                <c:pt idx="14">
                  <c:v>44.01</c:v>
                </c:pt>
                <c:pt idx="15">
                  <c:v>45.25</c:v>
                </c:pt>
                <c:pt idx="16">
                  <c:v>43.45</c:v>
                </c:pt>
                <c:pt idx="17">
                  <c:v>42.74</c:v>
                </c:pt>
                <c:pt idx="18">
                  <c:v>43.09</c:v>
                </c:pt>
                <c:pt idx="19">
                  <c:v>42.16000000000001</c:v>
                </c:pt>
                <c:pt idx="20">
                  <c:v>40.2</c:v>
                </c:pt>
                <c:pt idx="21">
                  <c:v>38.04</c:v>
                </c:pt>
                <c:pt idx="22">
                  <c:v>36.72000000000001</c:v>
                </c:pt>
                <c:pt idx="23">
                  <c:v>36.39</c:v>
                </c:pt>
                <c:pt idx="24">
                  <c:v>24.86</c:v>
                </c:pt>
                <c:pt idx="25">
                  <c:v>19.06</c:v>
                </c:pt>
                <c:pt idx="26">
                  <c:v>16.76</c:v>
                </c:pt>
                <c:pt idx="27">
                  <c:v>16.29</c:v>
                </c:pt>
              </c:numCache>
            </c:numRef>
          </c:val>
        </c:ser>
        <c:ser>
          <c:idx val="1"/>
          <c:order val="1"/>
          <c:tx>
            <c:strRef>
              <c:f>Plan2!$C$3</c:f>
              <c:strCache>
                <c:ptCount val="1"/>
                <c:pt idx="0">
                  <c:v>% Investigação oportuna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Plan2!$A$4:$A$31</c:f>
              <c:strCache>
                <c:ptCount val="28"/>
                <c:pt idx="0">
                  <c:v>RO</c:v>
                </c:pt>
                <c:pt idx="1">
                  <c:v>PR</c:v>
                </c:pt>
                <c:pt idx="2">
                  <c:v>AC</c:v>
                </c:pt>
                <c:pt idx="3">
                  <c:v>AP</c:v>
                </c:pt>
                <c:pt idx="4">
                  <c:v>MS</c:v>
                </c:pt>
                <c:pt idx="5">
                  <c:v>ES</c:v>
                </c:pt>
                <c:pt idx="6">
                  <c:v>PE</c:v>
                </c:pt>
                <c:pt idx="7">
                  <c:v>RO</c:v>
                </c:pt>
                <c:pt idx="8">
                  <c:v>SC</c:v>
                </c:pt>
                <c:pt idx="9">
                  <c:v>TO</c:v>
                </c:pt>
                <c:pt idx="10">
                  <c:v>CE</c:v>
                </c:pt>
                <c:pt idx="11">
                  <c:v>PI</c:v>
                </c:pt>
                <c:pt idx="12">
                  <c:v>MT</c:v>
                </c:pt>
                <c:pt idx="13">
                  <c:v>RS</c:v>
                </c:pt>
                <c:pt idx="14">
                  <c:v>RJ</c:v>
                </c:pt>
                <c:pt idx="15">
                  <c:v>GO</c:v>
                </c:pt>
                <c:pt idx="16">
                  <c:v>MG</c:v>
                </c:pt>
                <c:pt idx="17">
                  <c:v> Brasil</c:v>
                </c:pt>
                <c:pt idx="18">
                  <c:v>RN</c:v>
                </c:pt>
                <c:pt idx="19">
                  <c:v>SP</c:v>
                </c:pt>
                <c:pt idx="20">
                  <c:v>AL</c:v>
                </c:pt>
                <c:pt idx="21">
                  <c:v>PB</c:v>
                </c:pt>
                <c:pt idx="22">
                  <c:v>AM</c:v>
                </c:pt>
                <c:pt idx="23">
                  <c:v>SE</c:v>
                </c:pt>
                <c:pt idx="24">
                  <c:v>BA</c:v>
                </c:pt>
                <c:pt idx="25">
                  <c:v>MA</c:v>
                </c:pt>
                <c:pt idx="26">
                  <c:v>DF</c:v>
                </c:pt>
                <c:pt idx="27">
                  <c:v>PA</c:v>
                </c:pt>
              </c:strCache>
            </c:strRef>
          </c:cat>
          <c:val>
            <c:numRef>
              <c:f>Plan2!$C$4:$C$31</c:f>
              <c:numCache>
                <c:formatCode>0.0</c:formatCode>
                <c:ptCount val="28"/>
                <c:pt idx="0">
                  <c:v>78.0</c:v>
                </c:pt>
                <c:pt idx="1">
                  <c:v>60.95</c:v>
                </c:pt>
                <c:pt idx="2">
                  <c:v>60.5</c:v>
                </c:pt>
                <c:pt idx="3">
                  <c:v>57.35</c:v>
                </c:pt>
                <c:pt idx="4">
                  <c:v>55.18</c:v>
                </c:pt>
                <c:pt idx="5">
                  <c:v>52.03</c:v>
                </c:pt>
                <c:pt idx="6">
                  <c:v>50.37</c:v>
                </c:pt>
                <c:pt idx="7">
                  <c:v>47.34</c:v>
                </c:pt>
                <c:pt idx="8">
                  <c:v>46.64</c:v>
                </c:pt>
                <c:pt idx="9">
                  <c:v>45.89</c:v>
                </c:pt>
                <c:pt idx="10">
                  <c:v>45.84</c:v>
                </c:pt>
                <c:pt idx="11">
                  <c:v>45.15</c:v>
                </c:pt>
                <c:pt idx="12">
                  <c:v>44.5</c:v>
                </c:pt>
                <c:pt idx="13">
                  <c:v>42.77</c:v>
                </c:pt>
                <c:pt idx="14">
                  <c:v>40.91</c:v>
                </c:pt>
                <c:pt idx="15">
                  <c:v>39.56</c:v>
                </c:pt>
                <c:pt idx="16">
                  <c:v>39.39</c:v>
                </c:pt>
                <c:pt idx="17">
                  <c:v>38.66000000000001</c:v>
                </c:pt>
                <c:pt idx="18">
                  <c:v>37.84</c:v>
                </c:pt>
                <c:pt idx="19">
                  <c:v>36.69000000000001</c:v>
                </c:pt>
                <c:pt idx="20">
                  <c:v>36.6</c:v>
                </c:pt>
                <c:pt idx="21">
                  <c:v>36.17</c:v>
                </c:pt>
                <c:pt idx="22">
                  <c:v>33.62000000000001</c:v>
                </c:pt>
                <c:pt idx="23">
                  <c:v>32.11</c:v>
                </c:pt>
                <c:pt idx="24">
                  <c:v>21.37</c:v>
                </c:pt>
                <c:pt idx="25">
                  <c:v>17.32999999999999</c:v>
                </c:pt>
                <c:pt idx="26">
                  <c:v>15.31</c:v>
                </c:pt>
                <c:pt idx="27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5620728"/>
        <c:axId val="2107817704"/>
      </c:barChart>
      <c:catAx>
        <c:axId val="2065620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107817704"/>
        <c:crosses val="autoZero"/>
        <c:auto val="1"/>
        <c:lblAlgn val="ctr"/>
        <c:lblOffset val="100"/>
        <c:noMultiLvlLbl val="0"/>
      </c:catAx>
      <c:valAx>
        <c:axId val="2107817704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crossAx val="2065620728"/>
        <c:crosses val="autoZero"/>
        <c:crossBetween val="between"/>
        <c:majorUnit val="20.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Plan3!$B$3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1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cat>
            <c:strRef>
              <c:f>Plan3!$A$4:$A$31</c:f>
              <c:strCache>
                <c:ptCount val="28"/>
                <c:pt idx="0">
                  <c:v>AC</c:v>
                </c:pt>
                <c:pt idx="1">
                  <c:v>RO</c:v>
                </c:pt>
                <c:pt idx="2">
                  <c:v>AP</c:v>
                </c:pt>
                <c:pt idx="3">
                  <c:v>PA</c:v>
                </c:pt>
                <c:pt idx="4">
                  <c:v>PR</c:v>
                </c:pt>
                <c:pt idx="5">
                  <c:v>PB</c:v>
                </c:pt>
                <c:pt idx="6">
                  <c:v>AM</c:v>
                </c:pt>
                <c:pt idx="7">
                  <c:v>PI</c:v>
                </c:pt>
                <c:pt idx="8">
                  <c:v>AL</c:v>
                </c:pt>
                <c:pt idx="9">
                  <c:v>SE</c:v>
                </c:pt>
                <c:pt idx="10">
                  <c:v>TO</c:v>
                </c:pt>
                <c:pt idx="11">
                  <c:v>SP</c:v>
                </c:pt>
                <c:pt idx="12">
                  <c:v>MG</c:v>
                </c:pt>
                <c:pt idx="13">
                  <c:v>RN</c:v>
                </c:pt>
                <c:pt idx="14">
                  <c:v>RJ</c:v>
                </c:pt>
                <c:pt idx="15">
                  <c:v> Brasil</c:v>
                </c:pt>
                <c:pt idx="16">
                  <c:v>MS</c:v>
                </c:pt>
                <c:pt idx="17">
                  <c:v>BA</c:v>
                </c:pt>
                <c:pt idx="18">
                  <c:v>DF</c:v>
                </c:pt>
                <c:pt idx="19">
                  <c:v>MA</c:v>
                </c:pt>
                <c:pt idx="20">
                  <c:v>SC</c:v>
                </c:pt>
                <c:pt idx="21">
                  <c:v>MG</c:v>
                </c:pt>
                <c:pt idx="22">
                  <c:v>PE</c:v>
                </c:pt>
                <c:pt idx="23">
                  <c:v>RO</c:v>
                </c:pt>
                <c:pt idx="24">
                  <c:v>CE</c:v>
                </c:pt>
                <c:pt idx="25">
                  <c:v>RS</c:v>
                </c:pt>
                <c:pt idx="26">
                  <c:v>GO</c:v>
                </c:pt>
                <c:pt idx="27">
                  <c:v>ES</c:v>
                </c:pt>
              </c:strCache>
            </c:strRef>
          </c:cat>
          <c:val>
            <c:numRef>
              <c:f>Plan3!$B$4:$B$31</c:f>
              <c:numCache>
                <c:formatCode>0.00</c:formatCode>
                <c:ptCount val="28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90.9</c:v>
                </c:pt>
                <c:pt idx="4">
                  <c:v>90.9</c:v>
                </c:pt>
                <c:pt idx="5">
                  <c:v>85.71000000000002</c:v>
                </c:pt>
                <c:pt idx="6">
                  <c:v>83.33</c:v>
                </c:pt>
                <c:pt idx="7">
                  <c:v>83.33</c:v>
                </c:pt>
                <c:pt idx="8">
                  <c:v>83.33</c:v>
                </c:pt>
                <c:pt idx="9">
                  <c:v>83.33</c:v>
                </c:pt>
                <c:pt idx="10">
                  <c:v>80.0</c:v>
                </c:pt>
                <c:pt idx="11">
                  <c:v>79.03</c:v>
                </c:pt>
                <c:pt idx="12">
                  <c:v>69.23</c:v>
                </c:pt>
                <c:pt idx="13">
                  <c:v>66.66</c:v>
                </c:pt>
                <c:pt idx="14">
                  <c:v>64.15</c:v>
                </c:pt>
                <c:pt idx="15">
                  <c:v>63.0</c:v>
                </c:pt>
                <c:pt idx="16">
                  <c:v>60.0</c:v>
                </c:pt>
                <c:pt idx="17">
                  <c:v>56.09</c:v>
                </c:pt>
                <c:pt idx="18">
                  <c:v>55.55</c:v>
                </c:pt>
                <c:pt idx="19">
                  <c:v>48.71</c:v>
                </c:pt>
                <c:pt idx="20">
                  <c:v>46.66000000000001</c:v>
                </c:pt>
                <c:pt idx="21">
                  <c:v>45.45</c:v>
                </c:pt>
                <c:pt idx="22">
                  <c:v>40.9</c:v>
                </c:pt>
                <c:pt idx="23">
                  <c:v>40.0</c:v>
                </c:pt>
                <c:pt idx="24">
                  <c:v>40.0</c:v>
                </c:pt>
                <c:pt idx="25">
                  <c:v>40.0</c:v>
                </c:pt>
                <c:pt idx="26">
                  <c:v>36.36</c:v>
                </c:pt>
                <c:pt idx="27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1405704"/>
        <c:axId val="2108026936"/>
      </c:barChart>
      <c:catAx>
        <c:axId val="2051405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108026936"/>
        <c:crosses val="autoZero"/>
        <c:auto val="1"/>
        <c:lblAlgn val="ctr"/>
        <c:lblOffset val="100"/>
        <c:noMultiLvlLbl val="0"/>
      </c:catAx>
      <c:valAx>
        <c:axId val="2108026936"/>
        <c:scaling>
          <c:orientation val="minMax"/>
          <c:max val="100.0"/>
        </c:scaling>
        <c:delete val="0"/>
        <c:axPos val="l"/>
        <c:numFmt formatCode="0" sourceLinked="0"/>
        <c:majorTickMark val="out"/>
        <c:minorTickMark val="none"/>
        <c:tickLblPos val="nextTo"/>
        <c:crossAx val="2051405704"/>
        <c:crosses val="autoZero"/>
        <c:crossBetween val="between"/>
        <c:majorUnit val="20.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'uf mat'!$M$34</c:f>
              <c:strCache>
                <c:ptCount val="1"/>
                <c:pt idx="0">
                  <c:v>% notif oportuna</c:v>
                </c:pt>
              </c:strCache>
            </c:strRef>
          </c:tx>
          <c:spPr>
            <a:solidFill>
              <a:srgbClr val="78E9F8"/>
            </a:solidFill>
          </c:spPr>
          <c:invertIfNegative val="0"/>
          <c:dPt>
            <c:idx val="13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'uf mat'!$L$35:$L$62</c:f>
              <c:strCache>
                <c:ptCount val="28"/>
                <c:pt idx="0">
                  <c:v>RR</c:v>
                </c:pt>
                <c:pt idx="1">
                  <c:v>PR</c:v>
                </c:pt>
                <c:pt idx="2">
                  <c:v>TO</c:v>
                </c:pt>
                <c:pt idx="3">
                  <c:v>AL</c:v>
                </c:pt>
                <c:pt idx="4">
                  <c:v>RJ</c:v>
                </c:pt>
                <c:pt idx="5">
                  <c:v>PI</c:v>
                </c:pt>
                <c:pt idx="6">
                  <c:v>SP</c:v>
                </c:pt>
                <c:pt idx="7">
                  <c:v>SC</c:v>
                </c:pt>
                <c:pt idx="8">
                  <c:v>AM</c:v>
                </c:pt>
                <c:pt idx="9">
                  <c:v>MT</c:v>
                </c:pt>
                <c:pt idx="10">
                  <c:v>MS</c:v>
                </c:pt>
                <c:pt idx="11">
                  <c:v>SE</c:v>
                </c:pt>
                <c:pt idx="12">
                  <c:v>PA</c:v>
                </c:pt>
                <c:pt idx="13">
                  <c:v>Brasil</c:v>
                </c:pt>
                <c:pt idx="14">
                  <c:v>CE</c:v>
                </c:pt>
                <c:pt idx="15">
                  <c:v>PB</c:v>
                </c:pt>
                <c:pt idx="16">
                  <c:v>RN</c:v>
                </c:pt>
                <c:pt idx="17">
                  <c:v>BA</c:v>
                </c:pt>
                <c:pt idx="18">
                  <c:v>AP</c:v>
                </c:pt>
                <c:pt idx="19">
                  <c:v>PE</c:v>
                </c:pt>
                <c:pt idx="20">
                  <c:v>DF</c:v>
                </c:pt>
                <c:pt idx="21">
                  <c:v>MG</c:v>
                </c:pt>
                <c:pt idx="22">
                  <c:v>ES</c:v>
                </c:pt>
                <c:pt idx="23">
                  <c:v>MA</c:v>
                </c:pt>
                <c:pt idx="24">
                  <c:v>AC</c:v>
                </c:pt>
                <c:pt idx="25">
                  <c:v>GO</c:v>
                </c:pt>
                <c:pt idx="26">
                  <c:v>RS</c:v>
                </c:pt>
                <c:pt idx="27">
                  <c:v>RO</c:v>
                </c:pt>
              </c:strCache>
            </c:strRef>
          </c:cat>
          <c:val>
            <c:numRef>
              <c:f>'uf mat'!$M$35:$M$62</c:f>
              <c:numCache>
                <c:formatCode>0.0</c:formatCode>
                <c:ptCount val="28"/>
                <c:pt idx="0">
                  <c:v>100.0</c:v>
                </c:pt>
                <c:pt idx="1">
                  <c:v>84.05797101449271</c:v>
                </c:pt>
                <c:pt idx="2">
                  <c:v>80.0</c:v>
                </c:pt>
                <c:pt idx="3">
                  <c:v>76.92307692307691</c:v>
                </c:pt>
                <c:pt idx="4">
                  <c:v>74.07407407407405</c:v>
                </c:pt>
                <c:pt idx="5">
                  <c:v>72.5</c:v>
                </c:pt>
                <c:pt idx="6">
                  <c:v>69.19642857142854</c:v>
                </c:pt>
                <c:pt idx="7">
                  <c:v>65.0</c:v>
                </c:pt>
                <c:pt idx="8">
                  <c:v>63.04347826086957</c:v>
                </c:pt>
                <c:pt idx="9">
                  <c:v>62.5</c:v>
                </c:pt>
                <c:pt idx="10">
                  <c:v>58.62068965517239</c:v>
                </c:pt>
                <c:pt idx="11">
                  <c:v>58.33333333333334</c:v>
                </c:pt>
                <c:pt idx="12">
                  <c:v>58.22784810126582</c:v>
                </c:pt>
                <c:pt idx="13">
                  <c:v>56.44475920679886</c:v>
                </c:pt>
                <c:pt idx="14">
                  <c:v>54.16666666666664</c:v>
                </c:pt>
                <c:pt idx="15">
                  <c:v>53.84615384615386</c:v>
                </c:pt>
                <c:pt idx="16">
                  <c:v>53.33333333333334</c:v>
                </c:pt>
                <c:pt idx="17">
                  <c:v>50.43478260869563</c:v>
                </c:pt>
                <c:pt idx="18">
                  <c:v>50.0</c:v>
                </c:pt>
                <c:pt idx="19">
                  <c:v>44.26229508196721</c:v>
                </c:pt>
                <c:pt idx="20">
                  <c:v>40.0</c:v>
                </c:pt>
                <c:pt idx="21">
                  <c:v>37.9310344827586</c:v>
                </c:pt>
                <c:pt idx="22">
                  <c:v>35.13513513513516</c:v>
                </c:pt>
                <c:pt idx="23">
                  <c:v>33.68421052631579</c:v>
                </c:pt>
                <c:pt idx="24">
                  <c:v>33.33333333333333</c:v>
                </c:pt>
                <c:pt idx="25">
                  <c:v>28.57142857142857</c:v>
                </c:pt>
                <c:pt idx="26">
                  <c:v>28.35820895522388</c:v>
                </c:pt>
                <c:pt idx="27">
                  <c:v>14.28571428571429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553400"/>
        <c:axId val="2051230936"/>
      </c:barChart>
      <c:catAx>
        <c:axId val="2108553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900"/>
            </a:pPr>
            <a:endParaRPr lang="en-US"/>
          </a:p>
        </c:txPr>
        <c:crossAx val="2051230936"/>
        <c:crosses val="autoZero"/>
        <c:auto val="1"/>
        <c:lblAlgn val="ctr"/>
        <c:lblOffset val="100"/>
        <c:noMultiLvlLbl val="0"/>
      </c:catAx>
      <c:valAx>
        <c:axId val="2051230936"/>
        <c:scaling>
          <c:orientation val="minMax"/>
          <c:max val="100.0"/>
        </c:scaling>
        <c:delete val="0"/>
        <c:axPos val="l"/>
        <c:numFmt formatCode="0" sourceLinked="0"/>
        <c:majorTickMark val="out"/>
        <c:minorTickMark val="none"/>
        <c:tickLblPos val="nextTo"/>
        <c:crossAx val="2108553400"/>
        <c:crosses val="autoZero"/>
        <c:crossBetween val="between"/>
        <c:majorUnit val="20.0"/>
      </c:valAx>
      <c:spPr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0.04901</cdr:x>
      <cdr:y>0.29412</cdr:y>
    </cdr:from>
    <cdr:to>
      <cdr:x>1</cdr:x>
      <cdr:y>0.29519</cdr:y>
    </cdr:to>
    <cdr:cxnSp macro="">
      <cdr:nvCxnSpPr>
        <cdr:cNvPr id="7" name="Conector reto 6"/>
        <cdr:cNvCxnSpPr/>
      </cdr:nvCxnSpPr>
      <cdr:spPr>
        <a:xfrm xmlns:a="http://schemas.openxmlformats.org/drawingml/2006/main" flipV="1">
          <a:off x="571504" y="714380"/>
          <a:ext cx="6521914" cy="259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FF00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0.54167</cdr:x>
      <cdr:y>0.11765</cdr:y>
    </cdr:from>
    <cdr:to>
      <cdr:x>0.61458</cdr:x>
      <cdr:y>0.20588</cdr:y>
    </cdr:to>
    <cdr:sp macro="" textlink="">
      <cdr:nvSpPr>
        <cdr:cNvPr id="9" name="CaixaDeTexto 8"/>
        <cdr:cNvSpPr txBox="1"/>
      </cdr:nvSpPr>
      <cdr:spPr>
        <a:xfrm xmlns:a="http://schemas.openxmlformats.org/drawingml/2006/main">
          <a:off x="3714776" y="285752"/>
          <a:ext cx="50006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t-BR" sz="1100" b="1" dirty="0" smtClean="0"/>
            <a:t>76%</a:t>
          </a:r>
          <a:endParaRPr lang="pt-BR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0.59813</cdr:x>
      <cdr:y>0.31605</cdr:y>
    </cdr:from>
    <cdr:to>
      <cdr:x>0.68183</cdr:x>
      <cdr:y>0.41777</cdr:y>
    </cdr:to>
    <cdr:sp macro="" textlink="">
      <cdr:nvSpPr>
        <cdr:cNvPr id="2" name="CaixaDeTexto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87463" y="812807"/>
          <a:ext cx="585977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1100" b="1" dirty="0" smtClean="0"/>
            <a:t>43%</a:t>
          </a:r>
          <a:endParaRPr lang="pt-BR" sz="11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D90A3-C067-4017-A75D-6C237E254D9A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1BD36-1B59-4336-ABB0-C17C3F2A968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049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97E6F-1149-47FE-ACE3-620A37DC0088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A4FF4-7B26-4B2F-8E1C-B29C315E49B7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36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4B374C-5D33-443E-988A-3D6A2288CBBE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2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84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27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31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4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05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4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9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6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6B80A6-AA54-4028-99AA-2CBA53C73A22}" type="datetimeFigureOut">
              <a:rPr lang="pt-BR" smtClean="0"/>
              <a:pPr/>
              <a:t>31/07/12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E7D341-0623-4919-9A4A-CF0B7CC3512C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43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69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632248" y="2708920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Mortalidade Materna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78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204" y="116632"/>
            <a:ext cx="7925196" cy="6477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400" b="1" dirty="0" smtClean="0">
                <a:ea typeface="+mj-ea"/>
                <a:cs typeface="+mj-cs"/>
              </a:rPr>
              <a:t>Painel de Monitoramento da Mortalidade Materna</a:t>
            </a:r>
            <a:endParaRPr lang="pt-BR" sz="3600" b="1" u="sng" dirty="0">
              <a:solidFill>
                <a:srgbClr val="0000FF"/>
              </a:solidFill>
              <a:ea typeface="+mj-ea"/>
              <a:cs typeface="+mj-cs"/>
            </a:endParaRPr>
          </a:p>
        </p:txBody>
      </p:sp>
      <p:sp>
        <p:nvSpPr>
          <p:cNvPr id="18435" name="Retângulo 4"/>
          <p:cNvSpPr>
            <a:spLocks noChangeArrowheads="1"/>
          </p:cNvSpPr>
          <p:nvPr/>
        </p:nvSpPr>
        <p:spPr bwMode="auto">
          <a:xfrm>
            <a:off x="215900" y="6500834"/>
            <a:ext cx="18351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000" dirty="0">
                <a:latin typeface="Calibri" pitchFamily="34" charset="0"/>
              </a:rPr>
              <a:t>Fonte: CGIAE/DASIS/SVS/MS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r="1953" b="3125"/>
          <a:stretch>
            <a:fillRect/>
          </a:stretch>
        </p:blipFill>
        <p:spPr bwMode="auto">
          <a:xfrm>
            <a:off x="928662" y="764704"/>
            <a:ext cx="6959084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tângulo 2"/>
          <p:cNvSpPr/>
          <p:nvPr/>
        </p:nvSpPr>
        <p:spPr>
          <a:xfrm>
            <a:off x="1493912" y="476672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u="sng" dirty="0">
                <a:solidFill>
                  <a:srgbClr val="0000FF"/>
                </a:solidFill>
              </a:rPr>
              <a:t>http://svs.aids.gov.br/dashboard/mortalidade/materna.show.mtw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Investigação de óbitos</a:t>
            </a:r>
            <a:endParaRPr lang="pt-BR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>2010 - 2012</a:t>
            </a:r>
            <a:endParaRPr lang="pt-BR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76" name="Retângulo 6"/>
          <p:cNvSpPr>
            <a:spLocks noChangeArrowheads="1"/>
          </p:cNvSpPr>
          <p:nvPr/>
        </p:nvSpPr>
        <p:spPr bwMode="auto">
          <a:xfrm>
            <a:off x="5724128" y="5806425"/>
            <a:ext cx="266382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050" dirty="0"/>
              <a:t>Fonte: </a:t>
            </a:r>
            <a:r>
              <a:rPr lang="pt-BR" sz="1050" dirty="0" smtClean="0"/>
              <a:t>CGIAE/DASIS/SVS/MS</a:t>
            </a:r>
            <a:endParaRPr lang="pt-BR" sz="105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1345" y="404713"/>
            <a:ext cx="7993063" cy="576015"/>
          </a:xfrm>
        </p:spPr>
        <p:txBody>
          <a:bodyPr>
            <a:noAutofit/>
          </a:bodyPr>
          <a:lstStyle/>
          <a:p>
            <a:pPr algn="l" eaLnBrk="1" hangingPunct="1">
              <a:lnSpc>
                <a:spcPts val="2000"/>
              </a:lnSpc>
            </a:pPr>
            <a:r>
              <a:rPr lang="pt-BR" sz="2400" b="1" dirty="0" smtClean="0">
                <a:ea typeface="ＭＳ Ｐゴシック" pitchFamily="34" charset="-128"/>
              </a:rPr>
              <a:t>Óbitos maternos notificados ao SIM</a:t>
            </a:r>
            <a:br>
              <a:rPr lang="pt-BR" sz="2400" b="1" dirty="0" smtClean="0">
                <a:ea typeface="ＭＳ Ｐゴシック" pitchFamily="34" charset="-128"/>
              </a:rPr>
            </a:br>
            <a:r>
              <a:rPr lang="pt-BR" sz="2400" b="1" dirty="0" smtClean="0">
                <a:ea typeface="ＭＳ Ｐゴシック" pitchFamily="34" charset="-128"/>
              </a:rPr>
              <a:t/>
            </a:r>
            <a:br>
              <a:rPr lang="pt-BR" sz="2400" b="1" dirty="0" smtClean="0">
                <a:ea typeface="ＭＳ Ｐゴシック" pitchFamily="34" charset="-128"/>
              </a:rPr>
            </a:br>
            <a:r>
              <a:rPr lang="pt-BR" sz="2400" b="1" dirty="0" smtClean="0">
                <a:ea typeface="ＭＳ Ｐゴシック" pitchFamily="34" charset="-128"/>
              </a:rPr>
              <a:t>Brasil, jan-</a:t>
            </a:r>
            <a:r>
              <a:rPr lang="pt-BR" sz="2400" b="1" dirty="0" err="1" smtClean="0">
                <a:ea typeface="ＭＳ Ｐゴシック" pitchFamily="34" charset="-128"/>
              </a:rPr>
              <a:t>abr</a:t>
            </a:r>
            <a:r>
              <a:rPr lang="pt-BR" sz="2400" b="1" dirty="0" smtClean="0">
                <a:ea typeface="ＭＳ Ｐゴシック" pitchFamily="34" charset="-128"/>
              </a:rPr>
              <a:t>, 2010-2012</a:t>
            </a:r>
          </a:p>
        </p:txBody>
      </p:sp>
      <p:sp>
        <p:nvSpPr>
          <p:cNvPr id="9" name="Retângulo 8"/>
          <p:cNvSpPr/>
          <p:nvPr/>
        </p:nvSpPr>
        <p:spPr>
          <a:xfrm>
            <a:off x="1115616" y="5733256"/>
            <a:ext cx="41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As notificação de óbitos maternos em 2011 e 2012 são preliminares</a:t>
            </a:r>
            <a:endParaRPr lang="pt-BR" dirty="0"/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2403142373"/>
              </p:ext>
            </p:extLst>
          </p:nvPr>
        </p:nvGraphicFramePr>
        <p:xfrm>
          <a:off x="1835696" y="1556792"/>
          <a:ext cx="4146824" cy="378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955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76" name="Retângulo 6"/>
          <p:cNvSpPr>
            <a:spLocks noChangeArrowheads="1"/>
          </p:cNvSpPr>
          <p:nvPr/>
        </p:nvSpPr>
        <p:spPr bwMode="auto">
          <a:xfrm>
            <a:off x="323528" y="5806425"/>
            <a:ext cx="266382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050" dirty="0"/>
              <a:t>Fonte: </a:t>
            </a:r>
            <a:r>
              <a:rPr lang="pt-BR" sz="1050" dirty="0" smtClean="0"/>
              <a:t>CGIAE/DASIS/SVS/MS</a:t>
            </a:r>
            <a:endParaRPr lang="pt-BR" sz="105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1345" y="404713"/>
            <a:ext cx="7993063" cy="576015"/>
          </a:xfrm>
        </p:spPr>
        <p:txBody>
          <a:bodyPr>
            <a:noAutofit/>
          </a:bodyPr>
          <a:lstStyle/>
          <a:p>
            <a:pPr algn="l" eaLnBrk="1" hangingPunct="1">
              <a:lnSpc>
                <a:spcPts val="2000"/>
              </a:lnSpc>
            </a:pPr>
            <a:r>
              <a:rPr lang="pt-BR" sz="2400" b="1" dirty="0" smtClean="0">
                <a:ea typeface="ＭＳ Ｐゴシック" pitchFamily="34" charset="-128"/>
              </a:rPr>
              <a:t>Investigação (%) de óbitos de MIF</a:t>
            </a:r>
            <a:br>
              <a:rPr lang="pt-BR" sz="2400" b="1" dirty="0" smtClean="0">
                <a:ea typeface="ＭＳ Ｐゴシック" pitchFamily="34" charset="-128"/>
              </a:rPr>
            </a:br>
            <a:r>
              <a:rPr lang="pt-BR" sz="2400" b="1" dirty="0" smtClean="0">
                <a:ea typeface="ＭＳ Ｐゴシック" pitchFamily="34" charset="-128"/>
              </a:rPr>
              <a:t/>
            </a:r>
            <a:br>
              <a:rPr lang="pt-BR" sz="2400" b="1" dirty="0" smtClean="0">
                <a:ea typeface="ＭＳ Ｐゴシック" pitchFamily="34" charset="-128"/>
              </a:rPr>
            </a:br>
            <a:r>
              <a:rPr lang="pt-BR" sz="2400" b="1" dirty="0" smtClean="0">
                <a:ea typeface="ＭＳ Ｐゴシック" pitchFamily="34" charset="-128"/>
              </a:rPr>
              <a:t>Brasil, jan-</a:t>
            </a:r>
            <a:r>
              <a:rPr lang="pt-BR" sz="2400" b="1" dirty="0" err="1" smtClean="0">
                <a:ea typeface="ＭＳ Ｐゴシック" pitchFamily="34" charset="-128"/>
              </a:rPr>
              <a:t>abr</a:t>
            </a:r>
            <a:r>
              <a:rPr lang="pt-BR" sz="2400" b="1" dirty="0" smtClean="0">
                <a:ea typeface="ＭＳ Ｐゴシック" pitchFamily="34" charset="-128"/>
              </a:rPr>
              <a:t>, 2010-2012</a:t>
            </a:r>
          </a:p>
        </p:txBody>
      </p:sp>
      <p:sp>
        <p:nvSpPr>
          <p:cNvPr id="10" name="Retângulo 9"/>
          <p:cNvSpPr/>
          <p:nvPr/>
        </p:nvSpPr>
        <p:spPr>
          <a:xfrm>
            <a:off x="4716016" y="1607889"/>
            <a:ext cx="3744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As notificação de óbitos maternos em 2011 e 2012 são preliminares.</a:t>
            </a:r>
          </a:p>
          <a:p>
            <a:endParaRPr lang="pt-BR" dirty="0"/>
          </a:p>
          <a:p>
            <a:r>
              <a:rPr lang="pt-BR" dirty="0" smtClean="0"/>
              <a:t>O percentual de investigação de MIF em 2012 ainda está baixo (49 %).</a:t>
            </a:r>
          </a:p>
          <a:p>
            <a:endParaRPr lang="pt-BR" dirty="0"/>
          </a:p>
          <a:p>
            <a:r>
              <a:rPr lang="pt-BR" dirty="0" smtClean="0"/>
              <a:t>A tendência é que, quando consolidados os dados de 2012, a investigação de óbitos de MIF seja superior a 80%.</a:t>
            </a:r>
            <a:endParaRPr lang="pt-BR" dirty="0"/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684156808"/>
              </p:ext>
            </p:extLst>
          </p:nvPr>
        </p:nvGraphicFramePr>
        <p:xfrm>
          <a:off x="230302" y="1700808"/>
          <a:ext cx="428628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067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4691063" cy="1162050"/>
          </a:xfrm>
        </p:spPr>
        <p:txBody>
          <a:bodyPr anchor="t"/>
          <a:lstStyle/>
          <a:p>
            <a:r>
              <a:rPr lang="pt-BR" sz="2400" dirty="0"/>
              <a:t>Investigação de óbitos nas MIF.</a:t>
            </a:r>
            <a:r>
              <a:rPr lang="pt-BR" sz="2400" dirty="0" smtClean="0">
                <a:ea typeface="ＭＳ Ｐゴシック" pitchFamily="34" charset="-128"/>
              </a:rPr>
              <a:t/>
            </a:r>
            <a:br>
              <a:rPr lang="pt-BR" sz="2400" dirty="0" smtClean="0">
                <a:ea typeface="ＭＳ Ｐゴシック" pitchFamily="34" charset="-128"/>
              </a:rPr>
            </a:br>
            <a:r>
              <a:rPr lang="pt-BR" dirty="0" smtClean="0">
                <a:ea typeface="ＭＳ Ｐゴシック" pitchFamily="34" charset="-128"/>
              </a:rPr>
              <a:t>Brasil, 2009 a 2011*</a:t>
            </a:r>
          </a:p>
        </p:txBody>
      </p:sp>
      <p:sp>
        <p:nvSpPr>
          <p:cNvPr id="12291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88744" y="2564706"/>
            <a:ext cx="3743325" cy="1728787"/>
          </a:xfrm>
        </p:spPr>
        <p:txBody>
          <a:bodyPr/>
          <a:lstStyle/>
          <a:p>
            <a:r>
              <a:rPr lang="pt-BR" sz="1800" dirty="0" smtClean="0">
                <a:ea typeface="ＭＳ Ｐゴシック" pitchFamily="34" charset="-128"/>
              </a:rPr>
              <a:t>Investigação da mortalidade MIF:</a:t>
            </a:r>
          </a:p>
          <a:p>
            <a:r>
              <a:rPr lang="pt-BR" sz="1800" dirty="0" smtClean="0">
                <a:ea typeface="ＭＳ Ｐゴシック" pitchFamily="34" charset="-128"/>
              </a:rPr>
              <a:t>2009:    37.023  /  67.168   (55%)</a:t>
            </a:r>
          </a:p>
          <a:p>
            <a:r>
              <a:rPr lang="pt-BR" sz="1800" dirty="0" smtClean="0">
                <a:ea typeface="ＭＳ Ｐゴシック" pitchFamily="34" charset="-128"/>
              </a:rPr>
              <a:t>2010:    50.855  /  66.497   (77%)</a:t>
            </a:r>
          </a:p>
          <a:p>
            <a:r>
              <a:rPr lang="pt-BR" sz="1800" dirty="0" smtClean="0">
                <a:ea typeface="ＭＳ Ｐゴシック" pitchFamily="34" charset="-128"/>
              </a:rPr>
              <a:t>2011*:  50.500  /  66.381   (76%)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833028"/>
              </p:ext>
            </p:extLst>
          </p:nvPr>
        </p:nvGraphicFramePr>
        <p:xfrm>
          <a:off x="142131" y="1412776"/>
          <a:ext cx="5111750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3" name="Retângulo 5"/>
          <p:cNvSpPr>
            <a:spLocks noChangeArrowheads="1"/>
          </p:cNvSpPr>
          <p:nvPr/>
        </p:nvSpPr>
        <p:spPr bwMode="auto">
          <a:xfrm>
            <a:off x="216023" y="6021288"/>
            <a:ext cx="45720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dirty="0"/>
              <a:t>Fonte: CGIAE/DASIS/SVS/MS</a:t>
            </a:r>
          </a:p>
          <a:p>
            <a:r>
              <a:rPr lang="pt-BR" sz="1200" dirty="0"/>
              <a:t>* 2011 são dados preliminares</a:t>
            </a:r>
          </a:p>
        </p:txBody>
      </p:sp>
      <p:sp>
        <p:nvSpPr>
          <p:cNvPr id="7" name="TextBox 4"/>
          <p:cNvSpPr txBox="1"/>
          <p:nvPr/>
        </p:nvSpPr>
        <p:spPr>
          <a:xfrm>
            <a:off x="4788024" y="4797152"/>
            <a:ext cx="3744416" cy="584775"/>
          </a:xfrm>
          <a:prstGeom prst="rect">
            <a:avLst/>
          </a:prstGeom>
          <a:noFill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pt-BR" sz="1600" b="1" dirty="0" smtClean="0">
                <a:solidFill>
                  <a:srgbClr val="002060"/>
                </a:solidFill>
                <a:latin typeface="Calibri" pitchFamily="34" charset="0"/>
              </a:rPr>
              <a:t>Casos de 2011 estão em finalização de notificação e investigação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4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975" cy="633412"/>
          </a:xfrm>
        </p:spPr>
        <p:txBody>
          <a:bodyPr>
            <a:noAutofit/>
          </a:bodyPr>
          <a:lstStyle/>
          <a:p>
            <a:pPr algn="l"/>
            <a:r>
              <a:rPr lang="pt-BR" sz="2400" b="1" dirty="0" smtClean="0">
                <a:ea typeface="ＭＳ Ｐゴシック" pitchFamily="34" charset="-128"/>
              </a:rPr>
              <a:t>Investigação total e investigação oportuna dos óbitos de MIF. </a:t>
            </a:r>
            <a:br>
              <a:rPr lang="pt-BR" sz="2400" b="1" dirty="0" smtClean="0">
                <a:ea typeface="ＭＳ Ｐゴシック" pitchFamily="34" charset="-128"/>
              </a:rPr>
            </a:br>
            <a:r>
              <a:rPr lang="pt-BR" sz="2000" b="1" dirty="0">
                <a:ea typeface="ＭＳ Ｐゴシック" pitchFamily="34" charset="-128"/>
              </a:rPr>
              <a:t>Brasil 2011* e 2012*</a:t>
            </a:r>
          </a:p>
        </p:txBody>
      </p:sp>
      <p:sp>
        <p:nvSpPr>
          <p:cNvPr id="14341" name="Título 4"/>
          <p:cNvSpPr txBox="1">
            <a:spLocks/>
          </p:cNvSpPr>
          <p:nvPr/>
        </p:nvSpPr>
        <p:spPr bwMode="auto">
          <a:xfrm>
            <a:off x="7072330" y="1857364"/>
            <a:ext cx="146011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r>
              <a:rPr lang="pt-BR" sz="1400" b="1" dirty="0" smtClean="0">
                <a:solidFill>
                  <a:schemeClr val="tx2"/>
                </a:solidFill>
                <a:latin typeface="Calibri" pitchFamily="34" charset="0"/>
              </a:rPr>
              <a:t>2011</a:t>
            </a:r>
            <a:r>
              <a:rPr lang="pt-BR" sz="1400" b="1" dirty="0">
                <a:solidFill>
                  <a:schemeClr val="tx2"/>
                </a:solidFill>
                <a:latin typeface="Calibri" pitchFamily="34" charset="0"/>
              </a:rPr>
              <a:t>: 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itchFamily="34" charset="0"/>
              </a:rPr>
              <a:t>Brasil = 76%</a:t>
            </a:r>
          </a:p>
          <a:p>
            <a:r>
              <a:rPr lang="pt-BR" sz="1400" dirty="0">
                <a:solidFill>
                  <a:schemeClr val="tx2"/>
                </a:solidFill>
                <a:latin typeface="Calibri" pitchFamily="34" charset="0"/>
              </a:rPr>
              <a:t>Meta =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 60%</a:t>
            </a:r>
            <a:r>
              <a:rPr lang="pt-BR" sz="1400" dirty="0">
                <a:solidFill>
                  <a:schemeClr val="tx2"/>
                </a:solidFill>
                <a:latin typeface="Calibri" pitchFamily="34" charset="0"/>
              </a:rPr>
              <a:t>	</a:t>
            </a:r>
          </a:p>
          <a:p>
            <a:r>
              <a:rPr lang="pt-BR" sz="1400" dirty="0" smtClean="0">
                <a:solidFill>
                  <a:schemeClr val="tx2"/>
                </a:solidFill>
                <a:latin typeface="Calibri" pitchFamily="34" charset="0"/>
              </a:rPr>
              <a:t>Atingiram </a:t>
            </a:r>
            <a:r>
              <a:rPr lang="pt-BR" sz="1400" dirty="0">
                <a:solidFill>
                  <a:schemeClr val="tx2"/>
                </a:solidFill>
                <a:latin typeface="Calibri" pitchFamily="34" charset="0"/>
              </a:rPr>
              <a:t>a meta = </a:t>
            </a:r>
            <a:r>
              <a:rPr lang="pt-BR" sz="1400" dirty="0" smtClean="0">
                <a:solidFill>
                  <a:schemeClr val="tx2"/>
                </a:solidFill>
                <a:latin typeface="Calibri" pitchFamily="34" charset="0"/>
              </a:rPr>
              <a:t>22</a:t>
            </a:r>
          </a:p>
          <a:p>
            <a:endParaRPr lang="pt-B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t-BR" sz="1400" dirty="0" smtClean="0">
                <a:solidFill>
                  <a:schemeClr val="tx2"/>
                </a:solidFill>
                <a:latin typeface="Calibri" pitchFamily="34" charset="0"/>
              </a:rPr>
              <a:t>Invest. Oportuna = 48%</a:t>
            </a:r>
            <a:endParaRPr lang="pt-BR" sz="14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788129670"/>
              </p:ext>
            </p:extLst>
          </p:nvPr>
        </p:nvGraphicFramePr>
        <p:xfrm>
          <a:off x="214282" y="1500174"/>
          <a:ext cx="685804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/>
          <p:nvPr/>
        </p:nvGraphicFramePr>
        <p:xfrm>
          <a:off x="142844" y="3857628"/>
          <a:ext cx="700092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Conector reto 14"/>
          <p:cNvCxnSpPr/>
          <p:nvPr/>
        </p:nvCxnSpPr>
        <p:spPr>
          <a:xfrm flipV="1">
            <a:off x="571472" y="4569411"/>
            <a:ext cx="6521914" cy="2597"/>
          </a:xfrm>
          <a:prstGeom prst="line">
            <a:avLst/>
          </a:prstGeom>
          <a:ln w="19050" cmpd="sng">
            <a:solidFill>
              <a:srgbClr val="FF000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ítulo 4"/>
          <p:cNvSpPr txBox="1">
            <a:spLocks/>
          </p:cNvSpPr>
          <p:nvPr/>
        </p:nvSpPr>
        <p:spPr bwMode="auto">
          <a:xfrm>
            <a:off x="7072330" y="4357694"/>
            <a:ext cx="192879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r>
              <a:rPr lang="pt-BR" sz="1400" b="1" dirty="0" smtClean="0">
                <a:solidFill>
                  <a:schemeClr val="tx2"/>
                </a:solidFill>
                <a:latin typeface="Calibri" pitchFamily="34" charset="0"/>
              </a:rPr>
              <a:t>2012: </a:t>
            </a:r>
            <a:endParaRPr lang="pt-BR" sz="1400" b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t-BR" sz="1400" dirty="0">
                <a:solidFill>
                  <a:schemeClr val="tx2"/>
                </a:solidFill>
                <a:latin typeface="Calibri" pitchFamily="34" charset="0"/>
              </a:rPr>
              <a:t>Brasil = </a:t>
            </a:r>
            <a:r>
              <a:rPr lang="pt-BR" sz="1400" dirty="0" smtClean="0">
                <a:solidFill>
                  <a:schemeClr val="tx2"/>
                </a:solidFill>
                <a:latin typeface="Calibri" pitchFamily="34" charset="0"/>
              </a:rPr>
              <a:t>43%</a:t>
            </a:r>
            <a:endParaRPr lang="pt-BR" sz="1400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t-BR" sz="1400" dirty="0">
                <a:solidFill>
                  <a:schemeClr val="tx2"/>
                </a:solidFill>
                <a:latin typeface="Calibri" pitchFamily="34" charset="0"/>
              </a:rPr>
              <a:t>Meta = </a:t>
            </a:r>
            <a:r>
              <a:rPr lang="pt-BR" sz="1400" b="1" dirty="0" smtClean="0">
                <a:solidFill>
                  <a:srgbClr val="FF0000"/>
                </a:solidFill>
                <a:latin typeface="Calibri" pitchFamily="34" charset="0"/>
              </a:rPr>
              <a:t>65%</a:t>
            </a:r>
            <a:r>
              <a:rPr lang="pt-BR" sz="1400" b="1" dirty="0">
                <a:solidFill>
                  <a:srgbClr val="FF0000"/>
                </a:solidFill>
                <a:latin typeface="Calibri" pitchFamily="34" charset="0"/>
              </a:rPr>
              <a:t>	</a:t>
            </a:r>
          </a:p>
          <a:p>
            <a:r>
              <a:rPr lang="pt-BR" sz="1400" dirty="0" smtClean="0">
                <a:solidFill>
                  <a:schemeClr val="tx2"/>
                </a:solidFill>
                <a:latin typeface="Calibri" pitchFamily="34" charset="0"/>
              </a:rPr>
              <a:t>Atingiram </a:t>
            </a:r>
            <a:r>
              <a:rPr lang="pt-BR" sz="1400" dirty="0">
                <a:solidFill>
                  <a:schemeClr val="tx2"/>
                </a:solidFill>
                <a:latin typeface="Calibri" pitchFamily="34" charset="0"/>
              </a:rPr>
              <a:t>a meta = </a:t>
            </a:r>
            <a:r>
              <a:rPr lang="pt-BR" sz="14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</a:p>
          <a:p>
            <a:endParaRPr lang="pt-BR" sz="1400" dirty="0" smtClean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t-BR" sz="1400" dirty="0" smtClean="0">
                <a:solidFill>
                  <a:schemeClr val="tx2"/>
                </a:solidFill>
                <a:latin typeface="Calibri" pitchFamily="34" charset="0"/>
              </a:rPr>
              <a:t>Invest. Oportuna = 39%</a:t>
            </a:r>
          </a:p>
        </p:txBody>
      </p:sp>
      <p:sp>
        <p:nvSpPr>
          <p:cNvPr id="18" name="Retângulo 6"/>
          <p:cNvSpPr>
            <a:spLocks noChangeArrowheads="1"/>
          </p:cNvSpPr>
          <p:nvPr/>
        </p:nvSpPr>
        <p:spPr bwMode="auto">
          <a:xfrm>
            <a:off x="-52388" y="6362700"/>
            <a:ext cx="45720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dirty="0"/>
              <a:t>Fonte: CGIAE/DASIS/SVS/MS</a:t>
            </a:r>
          </a:p>
          <a:p>
            <a:r>
              <a:rPr lang="pt-BR" sz="1200" dirty="0"/>
              <a:t>* 2011 </a:t>
            </a:r>
            <a:r>
              <a:rPr lang="pt-BR" sz="1200" dirty="0" smtClean="0"/>
              <a:t>e 2012 são </a:t>
            </a:r>
            <a:r>
              <a:rPr lang="pt-BR" sz="1200" dirty="0"/>
              <a:t>dados preliminares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4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12187" cy="633412"/>
          </a:xfrm>
        </p:spPr>
        <p:txBody>
          <a:bodyPr>
            <a:noAutofit/>
          </a:bodyPr>
          <a:lstStyle/>
          <a:p>
            <a:pPr algn="l"/>
            <a:r>
              <a:rPr lang="pt-BR" sz="2400" b="1" dirty="0">
                <a:ea typeface="ＭＳ Ｐゴシック" pitchFamily="34" charset="-128"/>
              </a:rPr>
              <a:t>Notificação oportuna de óbitos maternos (&lt;= 30dias). </a:t>
            </a:r>
            <a:r>
              <a:rPr lang="pt-BR" sz="2400" b="1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pt-BR" sz="2000" b="1" dirty="0" smtClean="0">
                <a:solidFill>
                  <a:schemeClr val="tx1"/>
                </a:solidFill>
                <a:ea typeface="ＭＳ Ｐゴシック" pitchFamily="34" charset="-128"/>
              </a:rPr>
              <a:t>Brasil e UF, 2011* e 2012* </a:t>
            </a:r>
            <a:endParaRPr lang="pt-BR" sz="24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7411" name="Retângulo 6"/>
          <p:cNvSpPr>
            <a:spLocks noChangeArrowheads="1"/>
          </p:cNvSpPr>
          <p:nvPr/>
        </p:nvSpPr>
        <p:spPr bwMode="auto">
          <a:xfrm>
            <a:off x="-52388" y="6362700"/>
            <a:ext cx="4572001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dirty="0"/>
              <a:t>Fonte: CGIAE/DASIS/SVS/MS</a:t>
            </a:r>
          </a:p>
          <a:p>
            <a:r>
              <a:rPr lang="pt-BR" sz="1200" dirty="0"/>
              <a:t>* 2011 </a:t>
            </a:r>
            <a:r>
              <a:rPr lang="pt-BR" sz="1200" dirty="0" smtClean="0"/>
              <a:t>e 2012 são </a:t>
            </a:r>
            <a:r>
              <a:rPr lang="pt-BR" sz="1200" dirty="0"/>
              <a:t>dados preliminares</a:t>
            </a:r>
          </a:p>
        </p:txBody>
      </p:sp>
      <p:sp>
        <p:nvSpPr>
          <p:cNvPr id="17412" name="Título 4"/>
          <p:cNvSpPr txBox="1">
            <a:spLocks/>
          </p:cNvSpPr>
          <p:nvPr/>
        </p:nvSpPr>
        <p:spPr bwMode="auto">
          <a:xfrm>
            <a:off x="409575" y="981075"/>
            <a:ext cx="32258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>
                <a:solidFill>
                  <a:schemeClr val="tx2"/>
                </a:solidFill>
                <a:latin typeface="Calibri" pitchFamily="34" charset="0"/>
              </a:rPr>
              <a:t>	</a:t>
            </a:r>
          </a:p>
        </p:txBody>
      </p:sp>
      <p:sp>
        <p:nvSpPr>
          <p:cNvPr id="17413" name="Título 4"/>
          <p:cNvSpPr txBox="1">
            <a:spLocks/>
          </p:cNvSpPr>
          <p:nvPr/>
        </p:nvSpPr>
        <p:spPr bwMode="auto">
          <a:xfrm>
            <a:off x="7215206" y="1928802"/>
            <a:ext cx="16430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600" b="1" dirty="0" smtClean="0">
                <a:solidFill>
                  <a:schemeClr val="tx2"/>
                </a:solidFill>
                <a:latin typeface="Calibri" pitchFamily="34" charset="0"/>
              </a:rPr>
              <a:t>2011</a:t>
            </a:r>
            <a:r>
              <a:rPr lang="pt-BR" sz="1600" b="1" dirty="0">
                <a:solidFill>
                  <a:schemeClr val="tx2"/>
                </a:solidFill>
                <a:latin typeface="Calibri" pitchFamily="34" charset="0"/>
              </a:rPr>
              <a:t>: </a:t>
            </a:r>
          </a:p>
          <a:p>
            <a:r>
              <a:rPr lang="pt-BR" sz="1600" dirty="0">
                <a:solidFill>
                  <a:schemeClr val="tx2"/>
                </a:solidFill>
                <a:latin typeface="Calibri" pitchFamily="34" charset="0"/>
              </a:rPr>
              <a:t>Brasil = 56,4</a:t>
            </a:r>
            <a:r>
              <a:rPr lang="pt-BR" sz="1600" dirty="0" smtClean="0">
                <a:solidFill>
                  <a:schemeClr val="tx2"/>
                </a:solidFill>
                <a:latin typeface="Calibri" pitchFamily="34" charset="0"/>
              </a:rPr>
              <a:t>%</a:t>
            </a:r>
            <a:endParaRPr lang="pt-BR" sz="16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357158" y="3786190"/>
          <a:ext cx="6929486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ítulo 4"/>
          <p:cNvSpPr txBox="1">
            <a:spLocks/>
          </p:cNvSpPr>
          <p:nvPr/>
        </p:nvSpPr>
        <p:spPr bwMode="auto">
          <a:xfrm>
            <a:off x="7286644" y="4500570"/>
            <a:ext cx="1601772" cy="83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600" b="1" dirty="0" smtClean="0">
                <a:solidFill>
                  <a:schemeClr val="tx2"/>
                </a:solidFill>
                <a:latin typeface="Calibri" pitchFamily="34" charset="0"/>
              </a:rPr>
              <a:t>2012: </a:t>
            </a:r>
            <a:endParaRPr lang="pt-BR" sz="1600" b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pt-BR" sz="1600" dirty="0">
                <a:solidFill>
                  <a:schemeClr val="tx2"/>
                </a:solidFill>
                <a:latin typeface="Calibri" pitchFamily="34" charset="0"/>
              </a:rPr>
              <a:t>Brasil = </a:t>
            </a:r>
            <a:r>
              <a:rPr lang="pt-BR" sz="1600" dirty="0" smtClean="0">
                <a:solidFill>
                  <a:schemeClr val="tx2"/>
                </a:solidFill>
                <a:latin typeface="Calibri" pitchFamily="34" charset="0"/>
              </a:rPr>
              <a:t>63%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195000050"/>
              </p:ext>
            </p:extLst>
          </p:nvPr>
        </p:nvGraphicFramePr>
        <p:xfrm>
          <a:off x="357158" y="1214422"/>
          <a:ext cx="692948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892"/>
          <a:stretch/>
        </p:blipFill>
        <p:spPr bwMode="auto">
          <a:xfrm>
            <a:off x="2884032" y="1412776"/>
            <a:ext cx="521636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83568" y="5949280"/>
            <a:ext cx="212429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 smtClean="0"/>
              <a:t>* Para 2011 são dados preliminares</a:t>
            </a:r>
          </a:p>
          <a:p>
            <a:r>
              <a:rPr lang="pt-BR" sz="1050" dirty="0" smtClean="0"/>
              <a:t>Fonte: CGIAE/DASIS/SVS/MS</a:t>
            </a:r>
          </a:p>
          <a:p>
            <a:r>
              <a:rPr lang="pt-BR" sz="1050" dirty="0" smtClean="0"/>
              <a:t>Data: 11 de julho de 2012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1520" y="12576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 smtClean="0"/>
              <a:t>Ocorrência de Óbitos Maternos e diagrama de fluxo </a:t>
            </a:r>
            <a:br>
              <a:rPr lang="pt-BR" sz="2400" b="1" dirty="0" smtClean="0"/>
            </a:br>
            <a:r>
              <a:rPr lang="pt-BR" sz="2400" b="1" dirty="0" smtClean="0"/>
              <a:t>(do município de residência para o de ocorrência do óbito).</a:t>
            </a:r>
          </a:p>
          <a:p>
            <a:pPr algn="l"/>
            <a:r>
              <a:rPr lang="pt-BR" sz="2000" b="1" dirty="0" smtClean="0"/>
              <a:t>Brasil, 2008 a 2011*</a:t>
            </a:r>
            <a:endParaRPr lang="pt-BR" sz="2000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395536" y="1988840"/>
            <a:ext cx="216024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Aproximadamente </a:t>
            </a:r>
            <a:r>
              <a:rPr lang="pt-BR" sz="2400" b="1" dirty="0" smtClean="0"/>
              <a:t>42% </a:t>
            </a:r>
            <a:r>
              <a:rPr lang="pt-BR" sz="2000" dirty="0" smtClean="0"/>
              <a:t>dos óbitos maternos ocorreu </a:t>
            </a:r>
            <a:r>
              <a:rPr lang="pt-BR" sz="2400" b="1" dirty="0" smtClean="0"/>
              <a:t>fora do município </a:t>
            </a:r>
            <a:r>
              <a:rPr lang="pt-BR" sz="2000" dirty="0" smtClean="0"/>
              <a:t>de residência da gestante</a:t>
            </a:r>
          </a:p>
        </p:txBody>
      </p:sp>
    </p:spTree>
    <p:extLst>
      <p:ext uri="{BB962C8B-B14F-4D97-AF65-F5344CB8AC3E}">
        <p14:creationId xmlns:p14="http://schemas.microsoft.com/office/powerpoint/2010/main" val="421428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81"/>
          <a:stretch/>
        </p:blipFill>
        <p:spPr bwMode="auto">
          <a:xfrm>
            <a:off x="179512" y="1556792"/>
            <a:ext cx="8424936" cy="3848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43608" y="6165304"/>
            <a:ext cx="182293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100"/>
            </a:lvl1pPr>
          </a:lstStyle>
          <a:p>
            <a:r>
              <a:rPr lang="pt-BR" dirty="0"/>
              <a:t>* É dado preliminar</a:t>
            </a:r>
          </a:p>
          <a:p>
            <a:r>
              <a:rPr lang="pt-BR" dirty="0"/>
              <a:t>Fonte: CGIAE/DASIS/SVS/MS</a:t>
            </a:r>
          </a:p>
          <a:p>
            <a:r>
              <a:rPr lang="pt-BR" dirty="0"/>
              <a:t>Data: 11 de julho de 2012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80112" y="1717358"/>
            <a:ext cx="13681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rgbClr val="0000FF"/>
                </a:solidFill>
                <a:cs typeface="Times New Roman" pitchFamily="18" charset="0"/>
              </a:rPr>
              <a:t>Mater. Dona </a:t>
            </a:r>
          </a:p>
          <a:p>
            <a:r>
              <a:rPr lang="pt-BR" sz="1050" b="1" dirty="0" smtClean="0">
                <a:solidFill>
                  <a:srgbClr val="0000FF"/>
                </a:solidFill>
                <a:cs typeface="Times New Roman" pitchFamily="18" charset="0"/>
              </a:rPr>
              <a:t>Evangelina Rosa - PI</a:t>
            </a:r>
          </a:p>
        </p:txBody>
      </p:sp>
      <p:sp>
        <p:nvSpPr>
          <p:cNvPr id="6" name="Retângulo 5"/>
          <p:cNvSpPr/>
          <p:nvPr/>
        </p:nvSpPr>
        <p:spPr>
          <a:xfrm>
            <a:off x="5220072" y="2308810"/>
            <a:ext cx="133882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b="1" dirty="0">
                <a:solidFill>
                  <a:srgbClr val="0000FF"/>
                </a:solidFill>
              </a:rPr>
              <a:t>Santa Casa </a:t>
            </a:r>
            <a:endParaRPr lang="pt-BR" sz="1050" b="1" dirty="0" smtClean="0">
              <a:solidFill>
                <a:srgbClr val="0000FF"/>
              </a:solidFill>
            </a:endParaRPr>
          </a:p>
          <a:p>
            <a:r>
              <a:rPr lang="pt-BR" sz="1050" b="1" dirty="0" smtClean="0">
                <a:solidFill>
                  <a:srgbClr val="0000FF"/>
                </a:solidFill>
              </a:rPr>
              <a:t>de </a:t>
            </a:r>
            <a:r>
              <a:rPr lang="pt-BR" sz="1050" b="1" dirty="0">
                <a:solidFill>
                  <a:srgbClr val="0000FF"/>
                </a:solidFill>
              </a:rPr>
              <a:t>Misericórdia – PA</a:t>
            </a:r>
          </a:p>
        </p:txBody>
      </p:sp>
      <p:sp>
        <p:nvSpPr>
          <p:cNvPr id="7" name="Retângulo 6"/>
          <p:cNvSpPr/>
          <p:nvPr/>
        </p:nvSpPr>
        <p:spPr>
          <a:xfrm>
            <a:off x="4355976" y="2884874"/>
            <a:ext cx="8905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>
                <a:solidFill>
                  <a:srgbClr val="0000FF"/>
                </a:solidFill>
              </a:rPr>
              <a:t>HG </a:t>
            </a:r>
            <a:r>
              <a:rPr lang="pt-BR" sz="1050" b="1" dirty="0">
                <a:solidFill>
                  <a:srgbClr val="0000FF"/>
                </a:solidFill>
              </a:rPr>
              <a:t>Roberto Santos – BA</a:t>
            </a:r>
          </a:p>
        </p:txBody>
      </p:sp>
      <p:sp>
        <p:nvSpPr>
          <p:cNvPr id="8" name="Retângulo 7"/>
          <p:cNvSpPr/>
          <p:nvPr/>
        </p:nvSpPr>
        <p:spPr>
          <a:xfrm>
            <a:off x="5076056" y="3068960"/>
            <a:ext cx="1526380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50" b="1" dirty="0" smtClean="0">
                <a:solidFill>
                  <a:srgbClr val="0000FF"/>
                </a:solidFill>
              </a:rPr>
              <a:t>Mater. Prof. José Maria </a:t>
            </a:r>
          </a:p>
          <a:p>
            <a:r>
              <a:rPr lang="pt-BR" sz="1050" b="1" dirty="0" smtClean="0">
                <a:solidFill>
                  <a:srgbClr val="0000FF"/>
                </a:solidFill>
              </a:rPr>
              <a:t>Magalhães Neto </a:t>
            </a:r>
            <a:r>
              <a:rPr lang="pt-BR" sz="1050" b="1" dirty="0">
                <a:solidFill>
                  <a:srgbClr val="0000FF"/>
                </a:solidFill>
              </a:rPr>
              <a:t>– </a:t>
            </a:r>
            <a:r>
              <a:rPr lang="pt-BR" sz="1050" b="1" dirty="0" smtClean="0">
                <a:solidFill>
                  <a:srgbClr val="0000FF"/>
                </a:solidFill>
              </a:rPr>
              <a:t>BA</a:t>
            </a:r>
            <a:endParaRPr lang="pt-BR" sz="1050" b="1" dirty="0">
              <a:solidFill>
                <a:srgbClr val="0000FF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188260" y="2947010"/>
            <a:ext cx="121322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solidFill>
                  <a:srgbClr val="0000FF"/>
                </a:solidFill>
              </a:rPr>
              <a:t>Hosp. D Marques Socorrão I</a:t>
            </a:r>
          </a:p>
          <a:p>
            <a:r>
              <a:rPr lang="pt-BR" sz="1050" b="1" dirty="0" smtClean="0">
                <a:solidFill>
                  <a:srgbClr val="0000FF"/>
                </a:solidFill>
              </a:rPr>
              <a:t> - MA</a:t>
            </a:r>
            <a:endParaRPr lang="pt-BR" sz="1050" b="1" dirty="0">
              <a:solidFill>
                <a:srgbClr val="0000FF"/>
              </a:solidFill>
            </a:endParaRPr>
          </a:p>
        </p:txBody>
      </p:sp>
      <p:cxnSp>
        <p:nvCxnSpPr>
          <p:cNvPr id="20" name="Conector em curva 19"/>
          <p:cNvCxnSpPr/>
          <p:nvPr/>
        </p:nvCxnSpPr>
        <p:spPr>
          <a:xfrm flipV="1">
            <a:off x="2195736" y="3356992"/>
            <a:ext cx="2520280" cy="288032"/>
          </a:xfrm>
          <a:prstGeom prst="curvedConnector3">
            <a:avLst>
              <a:gd name="adj1" fmla="val 89392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em curva 24"/>
          <p:cNvCxnSpPr/>
          <p:nvPr/>
        </p:nvCxnSpPr>
        <p:spPr>
          <a:xfrm flipV="1">
            <a:off x="2655201" y="2708920"/>
            <a:ext cx="2520280" cy="288032"/>
          </a:xfrm>
          <a:prstGeom prst="curvedConnector3">
            <a:avLst>
              <a:gd name="adj1" fmla="val 89392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em curva 25"/>
          <p:cNvCxnSpPr/>
          <p:nvPr/>
        </p:nvCxnSpPr>
        <p:spPr>
          <a:xfrm flipV="1">
            <a:off x="3131840" y="2132856"/>
            <a:ext cx="2448272" cy="52002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em curva 27"/>
          <p:cNvCxnSpPr/>
          <p:nvPr/>
        </p:nvCxnSpPr>
        <p:spPr>
          <a:xfrm flipV="1">
            <a:off x="2555776" y="3501008"/>
            <a:ext cx="2667217" cy="432048"/>
          </a:xfrm>
          <a:prstGeom prst="curvedConnector3">
            <a:avLst>
              <a:gd name="adj1" fmla="val 94078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7956376" y="3283967"/>
            <a:ext cx="108012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b="1" dirty="0" smtClean="0">
                <a:solidFill>
                  <a:srgbClr val="0000FF"/>
                </a:solidFill>
              </a:rPr>
              <a:t>Hospital </a:t>
            </a:r>
          </a:p>
          <a:p>
            <a:r>
              <a:rPr lang="pt-BR" sz="1000" b="1" dirty="0" smtClean="0">
                <a:solidFill>
                  <a:srgbClr val="0000FF"/>
                </a:solidFill>
              </a:rPr>
              <a:t>Sta. Izabel </a:t>
            </a:r>
            <a:r>
              <a:rPr lang="pt-BR" sz="1050" b="1" dirty="0" smtClean="0">
                <a:solidFill>
                  <a:srgbClr val="0000FF"/>
                </a:solidFill>
              </a:rPr>
              <a:t/>
            </a:r>
            <a:br>
              <a:rPr lang="pt-BR" sz="1050" b="1" dirty="0" smtClean="0">
                <a:solidFill>
                  <a:srgbClr val="0000FF"/>
                </a:solidFill>
              </a:rPr>
            </a:br>
            <a:r>
              <a:rPr lang="pt-BR" sz="1050" b="1" dirty="0" smtClean="0">
                <a:solidFill>
                  <a:srgbClr val="0000FF"/>
                </a:solidFill>
              </a:rPr>
              <a:t>– SE</a:t>
            </a:r>
            <a:endParaRPr lang="pt-BR" sz="1050" b="1" dirty="0">
              <a:solidFill>
                <a:srgbClr val="0000FF"/>
              </a:solidFill>
            </a:endParaRPr>
          </a:p>
        </p:txBody>
      </p:sp>
      <p:cxnSp>
        <p:nvCxnSpPr>
          <p:cNvPr id="34" name="Conector em curva 33"/>
          <p:cNvCxnSpPr/>
          <p:nvPr/>
        </p:nvCxnSpPr>
        <p:spPr>
          <a:xfrm flipV="1">
            <a:off x="5826969" y="3836088"/>
            <a:ext cx="2454903" cy="673032"/>
          </a:xfrm>
          <a:prstGeom prst="curvedConnector3">
            <a:avLst>
              <a:gd name="adj1" fmla="val 97358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ítulo 1"/>
          <p:cNvSpPr txBox="1">
            <a:spLocks/>
          </p:cNvSpPr>
          <p:nvPr/>
        </p:nvSpPr>
        <p:spPr>
          <a:xfrm>
            <a:off x="25152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/>
              <a:t>Estabelecimentos de saúde segundo frequência de óbitos maternos  e partos atendidos. 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000" b="1" dirty="0"/>
              <a:t>Brasil, 2009 a 2011 (</a:t>
            </a:r>
            <a:r>
              <a:rPr lang="pt-BR" sz="2000" b="1" i="1" dirty="0"/>
              <a:t>preliminar</a:t>
            </a:r>
            <a:r>
              <a:rPr lang="pt-BR" sz="2000" b="1" dirty="0"/>
              <a:t>)*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615393" y="5589240"/>
            <a:ext cx="5223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600"/>
            </a:lvl1pPr>
          </a:lstStyle>
          <a:p>
            <a:r>
              <a:rPr lang="pt-BR" dirty="0"/>
              <a:t>A vigilância do óbito materno está avançando em  todos os estados desde 2009. É possível que o aumento observado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se </a:t>
            </a:r>
            <a:r>
              <a:rPr lang="pt-BR" dirty="0"/>
              <a:t>deva a maior identificação de óbitos maternos em todo o país.</a:t>
            </a:r>
          </a:p>
        </p:txBody>
      </p:sp>
    </p:spTree>
    <p:extLst>
      <p:ext uri="{BB962C8B-B14F-4D97-AF65-F5344CB8AC3E}">
        <p14:creationId xmlns:p14="http://schemas.microsoft.com/office/powerpoint/2010/main" val="342257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418</Words>
  <Application>Microsoft Macintosh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do Office</vt:lpstr>
      <vt:lpstr>Mortalidade Materna</vt:lpstr>
      <vt:lpstr>Investigação de óbitos</vt:lpstr>
      <vt:lpstr>Óbitos maternos notificados ao SIM  Brasil, jan-abr, 2010-2012</vt:lpstr>
      <vt:lpstr>Investigação (%) de óbitos de MIF  Brasil, jan-abr, 2010-2012</vt:lpstr>
      <vt:lpstr>Investigação de óbitos nas MIF. Brasil, 2009 a 2011*</vt:lpstr>
      <vt:lpstr>Investigação total e investigação oportuna dos óbitos de MIF.  Brasil 2011* e 2012*</vt:lpstr>
      <vt:lpstr>Notificação oportuna de óbitos maternos (&lt;= 30dias).  Brasil e UF, 2011* e 2012* </vt:lpstr>
      <vt:lpstr>PowerPoint Presentation</vt:lpstr>
      <vt:lpstr>PowerPoint Presentation</vt:lpstr>
      <vt:lpstr>Painel de Monitoramento da Mortalidade Materna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JUAN</dc:creator>
  <cp:lastModifiedBy>JC</cp:lastModifiedBy>
  <cp:revision>63</cp:revision>
  <cp:lastPrinted>2012-07-30T22:58:22Z</cp:lastPrinted>
  <dcterms:created xsi:type="dcterms:W3CDTF">2012-07-11T07:56:33Z</dcterms:created>
  <dcterms:modified xsi:type="dcterms:W3CDTF">2012-07-31T13:39:17Z</dcterms:modified>
</cp:coreProperties>
</file>