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525" r:id="rId2"/>
    <p:sldId id="692" r:id="rId3"/>
    <p:sldId id="774" r:id="rId4"/>
    <p:sldId id="693" r:id="rId5"/>
    <p:sldId id="651" r:id="rId6"/>
    <p:sldId id="710" r:id="rId7"/>
    <p:sldId id="657" r:id="rId8"/>
    <p:sldId id="659" r:id="rId9"/>
    <p:sldId id="661" r:id="rId10"/>
    <p:sldId id="713" r:id="rId11"/>
    <p:sldId id="700" r:id="rId12"/>
    <p:sldId id="759" r:id="rId13"/>
    <p:sldId id="760" r:id="rId14"/>
    <p:sldId id="769" r:id="rId15"/>
    <p:sldId id="770" r:id="rId16"/>
    <p:sldId id="767" r:id="rId17"/>
    <p:sldId id="768" r:id="rId18"/>
    <p:sldId id="776" r:id="rId19"/>
    <p:sldId id="777" r:id="rId20"/>
    <p:sldId id="779" r:id="rId21"/>
    <p:sldId id="782" r:id="rId22"/>
    <p:sldId id="780" r:id="rId23"/>
    <p:sldId id="781" r:id="rId24"/>
    <p:sldId id="783" r:id="rId25"/>
    <p:sldId id="784" r:id="rId26"/>
    <p:sldId id="785" r:id="rId27"/>
    <p:sldId id="786" r:id="rId28"/>
    <p:sldId id="787" r:id="rId29"/>
    <p:sldId id="788" r:id="rId30"/>
    <p:sldId id="789" r:id="rId31"/>
    <p:sldId id="731" r:id="rId32"/>
  </p:sldIdLst>
  <p:sldSz cx="9144000" cy="6858000" type="screen4x3"/>
  <p:notesSz cx="6858000" cy="97170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33CC33"/>
    <a:srgbClr val="FF0000"/>
    <a:srgbClr val="CCECFF"/>
    <a:srgbClr val="66CCFF"/>
    <a:srgbClr val="9933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0" autoAdjust="0"/>
    <p:restoredTop sz="94575" autoAdjust="0"/>
  </p:normalViewPr>
  <p:slideViewPr>
    <p:cSldViewPr>
      <p:cViewPr>
        <p:scale>
          <a:sx n="75" d="100"/>
          <a:sy n="75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18"/>
    </p:cViewPr>
  </p:sorterViewPr>
  <p:notesViewPr>
    <p:cSldViewPr>
      <p:cViewPr varScale="1">
        <p:scale>
          <a:sx n="53" d="100"/>
          <a:sy n="53" d="100"/>
        </p:scale>
        <p:origin x="-1872" y="-84"/>
      </p:cViewPr>
      <p:guideLst>
        <p:guide orient="horz" pos="3061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29019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7975"/>
            <a:ext cx="297973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197975"/>
            <a:ext cx="29019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E1365D-6868-4C7D-993B-54214FA056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58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202" tIns="40101" rIns="80202" bIns="40101" numCol="1" anchor="t" anchorCtr="0" compatLnSpc="1">
            <a:prstTxWarp prst="textNoShape">
              <a:avLst/>
            </a:prstTxWarp>
          </a:bodyPr>
          <a:lstStyle>
            <a:lvl1pPr algn="l" defTabSz="80168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202" tIns="40101" rIns="80202" bIns="40101" numCol="1" anchor="t" anchorCtr="0" compatLnSpc="1">
            <a:prstTxWarp prst="textNoShape">
              <a:avLst/>
            </a:prstTxWarp>
          </a:bodyPr>
          <a:lstStyle>
            <a:lvl1pPr algn="r" defTabSz="80168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9337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6450"/>
            <a:ext cx="50292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202" tIns="40101" rIns="80202" bIns="40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202" tIns="40101" rIns="80202" bIns="40101" numCol="1" anchor="b" anchorCtr="0" compatLnSpc="1">
            <a:prstTxWarp prst="textNoShape">
              <a:avLst/>
            </a:prstTxWarp>
          </a:bodyPr>
          <a:lstStyle>
            <a:lvl1pPr algn="l" defTabSz="80168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202" tIns="40101" rIns="80202" bIns="40101" numCol="1" anchor="b" anchorCtr="0" compatLnSpc="1">
            <a:prstTxWarp prst="textNoShape">
              <a:avLst/>
            </a:prstTxWarp>
          </a:bodyPr>
          <a:lstStyle>
            <a:lvl1pPr algn="r" defTabSz="801688">
              <a:defRPr sz="1100"/>
            </a:lvl1pPr>
          </a:lstStyle>
          <a:p>
            <a:pPr>
              <a:defRPr/>
            </a:pPr>
            <a:fld id="{7485D60A-BD7F-40C4-8AAE-0B0AD293E9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18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79E55-C8C2-4EE1-8802-F0DF39CE8CF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AA8-4D0E-44CD-B5ED-6637C31B767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AA8-4D0E-44CD-B5ED-6637C31B767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AA8-4D0E-44CD-B5ED-6637C31B767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AA8-4D0E-44CD-B5ED-6637C31B7671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E2D35-831F-42A1-8577-1DC5195F8DB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E2D35-831F-42A1-8577-1DC5195F8D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C67A3-35D7-43DA-BB1B-175D7E08CC5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88325-FB0E-4759-B91C-08423FEB813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E2D35-831F-42A1-8577-1DC5195F8DB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86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A34F8-79D4-4EC6-B319-E5C5A316334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AA8-4D0E-44CD-B5ED-6637C31B767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B1AA8-4D0E-44CD-B5ED-6637C31B767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835E-82F5-466E-95B0-660F7C0447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8BB4-A4D7-4EF5-89B9-0669DC9C41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5196C-C524-4A93-A841-3BE578691E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6AFD-53D2-443D-9FB3-EDF5435EA1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0601-A971-4368-82B6-00DEB7CD63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4532A-0B30-41FA-A27B-11B6777ED9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82F3-BA04-4363-8C01-C0FDE5AA33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2BADF-9E84-411F-81A5-3A7ED4B9CC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6BC8E-15FC-445E-AC5B-23672A857F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AEBD9-0CA8-4404-A564-D7D74C799D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03A0-5610-4FA8-B402-92A0878D5D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6930-851D-4A30-9F9F-F92DD73530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8AFE-E831-4B8C-89B5-292BCA18BD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67AD00-7045-4D4C-B05C-A549827105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sus.gov.b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5405" y="1628800"/>
            <a:ext cx="806855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Correção das Estatísticas Vitais: Busca ativa </a:t>
            </a:r>
          </a:p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óbitos e nascimentos </a:t>
            </a:r>
          </a:p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Nordeste e Amazônia Legal, 2008</a:t>
            </a:r>
            <a:endParaRPr lang="pt-BR" sz="3200" b="1" i="1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835696" y="3740839"/>
            <a:ext cx="5454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i="1" dirty="0" smtClean="0"/>
          </a:p>
          <a:p>
            <a:r>
              <a:rPr lang="pt-BR" i="1" dirty="0" smtClean="0"/>
              <a:t>Célia </a:t>
            </a:r>
            <a:r>
              <a:rPr lang="pt-BR" i="1" dirty="0" err="1" smtClean="0"/>
              <a:t>Landmann</a:t>
            </a:r>
            <a:r>
              <a:rPr lang="pt-BR" i="1" dirty="0" smtClean="0"/>
              <a:t> </a:t>
            </a:r>
            <a:r>
              <a:rPr lang="pt-BR" i="1" dirty="0" err="1" smtClean="0"/>
              <a:t>Szwarcwald</a:t>
            </a:r>
            <a:endParaRPr lang="pt-BR" i="1" dirty="0" smtClean="0"/>
          </a:p>
          <a:p>
            <a:r>
              <a:rPr lang="pt-BR" i="1" dirty="0" smtClean="0"/>
              <a:t>Brasília, 30 de outubro de 2012</a:t>
            </a:r>
          </a:p>
          <a:p>
            <a:r>
              <a:rPr lang="pt-BR" i="1" dirty="0" smtClean="0"/>
              <a:t>celials@cict.fiocruz.br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225550"/>
            <a:ext cx="8077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/>
              <a:t>Dos 133 municípios selecionados, 129 realizaram o processo de busca ativa. </a:t>
            </a:r>
          </a:p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/>
              <a:t>Para estes municípios, o total de óbitos informado ao SIM em 2008 foi de 123.013 e o total de nascimentos informado ao SINASC foi de 424.348.</a:t>
            </a:r>
          </a:p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/>
              <a:t>Na busca ativa, foram encontrados 13863 óbitos não fetais e 30208 nascidos vivos (NV). </a:t>
            </a:r>
          </a:p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>
                <a:cs typeface="Times New Roman" pitchFamily="18" charset="0"/>
              </a:rPr>
              <a:t>Foi realizado o relacionamento entre o banco de óbitos encontrados na busca ativa e o SIM nacional (setembro de 2009), pelo número da DO, para verificação de eventos já informados.</a:t>
            </a:r>
            <a:endParaRPr lang="pt-BR" b="1" dirty="0">
              <a:cs typeface="Times New Roman" pitchFamily="18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" y="914400"/>
            <a:ext cx="807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2775" y="1889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dirty="0" smtClean="0">
                <a:ea typeface="Arial Unicode MS" pitchFamily="34" charset="-128"/>
                <a:cs typeface="Arial Unicode MS" pitchFamily="34" charset="-128"/>
              </a:rPr>
              <a:t>Resultados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3200" b="1" dirty="0" smtClean="0"/>
              <a:t>Fatores de Correção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975"/>
            <a:ext cx="7704658" cy="863873"/>
          </a:xfrm>
        </p:spPr>
        <p:txBody>
          <a:bodyPr/>
          <a:lstStyle/>
          <a:p>
            <a:pPr marL="857250" lvl="1" indent="-457200" algn="just">
              <a:spcBef>
                <a:spcPct val="40000"/>
              </a:spcBef>
              <a:buFont typeface="Wingdings" pitchFamily="2" charset="2"/>
              <a:buChar char="Ø"/>
            </a:pPr>
            <a:r>
              <a:rPr lang="pt-BR" sz="2400" b="1" dirty="0" smtClean="0"/>
              <a:t>Para cada um dos municípios, foi calculado um fator de correção de óbitos dado pela razão:</a:t>
            </a:r>
          </a:p>
          <a:p>
            <a:pPr marL="857250" lvl="1" indent="-457200" algn="just">
              <a:spcBef>
                <a:spcPct val="40000"/>
              </a:spcBef>
              <a:buNone/>
            </a:pPr>
            <a:endParaRPr lang="en-US" sz="2000" b="1" dirty="0" smtClean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2420888"/>
            <a:ext cx="7992888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57250" lvl="1" indent="-457200">
              <a:spcBef>
                <a:spcPct val="40000"/>
              </a:spcBef>
              <a:buNone/>
            </a:pPr>
            <a:r>
              <a:rPr lang="en-US" sz="2000" b="1" dirty="0" smtClean="0"/>
              <a:t>FCRROB= (OBITOS SIM + OBITOS BA)/OBITOS SIM</a:t>
            </a:r>
            <a:endParaRPr lang="pt-BR" sz="2000" b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09618" y="3212976"/>
            <a:ext cx="8613705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lvl="1" indent="-457200" algn="just">
              <a:spcBef>
                <a:spcPct val="40000"/>
              </a:spcBef>
              <a:buFont typeface="Wingdings" pitchFamily="2" charset="2"/>
              <a:buChar char="Ø"/>
            </a:pPr>
            <a:r>
              <a:rPr lang="pt-BR" b="1" dirty="0" smtClean="0"/>
              <a:t>Analogamente, foi calculado um fator de correção de NV, </a:t>
            </a:r>
          </a:p>
          <a:p>
            <a:pPr marL="857250" lvl="1" indent="-457200" algn="just">
              <a:spcBef>
                <a:spcPct val="40000"/>
              </a:spcBef>
            </a:pPr>
            <a:r>
              <a:rPr lang="pt-BR" b="1" dirty="0" smtClean="0"/>
              <a:t>considerando os NV não informados ao SINASC.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5576" y="4725144"/>
            <a:ext cx="777686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57250" lvl="1" indent="-457200">
              <a:spcBef>
                <a:spcPct val="40000"/>
              </a:spcBef>
              <a:buNone/>
            </a:pPr>
            <a:r>
              <a:rPr lang="en-US" sz="2000" b="1" dirty="0" smtClean="0"/>
              <a:t>FCRRNV= (NV SINASC + NV BA)/NV SINASC</a:t>
            </a:r>
            <a:endParaRPr lang="pt-B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87627" y="620688"/>
          <a:ext cx="6984773" cy="6169152"/>
        </p:xfrm>
        <a:graphic>
          <a:graphicData uri="http://schemas.openxmlformats.org/drawingml/2006/table">
            <a:tbl>
              <a:tblPr/>
              <a:tblGrid>
                <a:gridCol w="2069096"/>
                <a:gridCol w="1794757"/>
                <a:gridCol w="780230"/>
                <a:gridCol w="780230"/>
                <a:gridCol w="780230"/>
                <a:gridCol w="780230"/>
              </a:tblGrid>
              <a:tr h="2575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Porte populacional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Adequação das informações vitais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Óbitos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Nascidos Vivos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FC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CB 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FC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CB 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Até 20.000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20.001-50.000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50.001-200.000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Mais de 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22057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Fatores de correção (FC) e coberturas (CB). Amazônia Legal, 2008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47662" y="332656"/>
          <a:ext cx="6336706" cy="6449568"/>
        </p:xfrm>
        <a:graphic>
          <a:graphicData uri="http://schemas.openxmlformats.org/drawingml/2006/table">
            <a:tbl>
              <a:tblPr/>
              <a:tblGrid>
                <a:gridCol w="1877119"/>
                <a:gridCol w="1628235"/>
                <a:gridCol w="707838"/>
                <a:gridCol w="707838"/>
                <a:gridCol w="707838"/>
                <a:gridCol w="707838"/>
              </a:tblGrid>
              <a:tr h="2567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Porte populacional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Adequação das informações vitais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Óbitos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Nascidos Vivos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34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FC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CB 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FC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CB 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Até 20.000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20.001-50.000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50.001-200.000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Mais de 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86,0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-2738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Fatores de correção (FC) e coberturas (CB). Região Nordeste, 2008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81536" y="404664"/>
          <a:ext cx="6486808" cy="6169152"/>
        </p:xfrm>
        <a:graphic>
          <a:graphicData uri="http://schemas.openxmlformats.org/drawingml/2006/table">
            <a:tbl>
              <a:tblPr/>
              <a:tblGrid>
                <a:gridCol w="2474382"/>
                <a:gridCol w="2146308"/>
                <a:gridCol w="933059"/>
                <a:gridCol w="933059"/>
              </a:tblGrid>
              <a:tr h="2716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Porte populacional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Adequação das informações vitais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Óbitos infantis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FC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CB 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Até 20.000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20.001-50.000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50.001-200.000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Mais de 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69,4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353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Fatores de correção (FC) e coberturas (CB) de óbitos infantis. Amazônia Legal, 2008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81536" y="404664"/>
          <a:ext cx="6486808" cy="6169152"/>
        </p:xfrm>
        <a:graphic>
          <a:graphicData uri="http://schemas.openxmlformats.org/drawingml/2006/table">
            <a:tbl>
              <a:tblPr/>
              <a:tblGrid>
                <a:gridCol w="2474382"/>
                <a:gridCol w="2146308"/>
                <a:gridCol w="933059"/>
                <a:gridCol w="933059"/>
              </a:tblGrid>
              <a:tr h="2716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Porte populacional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Adequação das informações vitais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Óbitos Infantis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FC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CB 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Até 20.000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20.001-50.000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50.001-200.000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Mais de 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73,1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353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Fatores de correção (FC) e coberturas (CB) de óbitos infantis. Região Nordeste, 2008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403648" y="438195"/>
          <a:ext cx="7272808" cy="6286192"/>
        </p:xfrm>
        <a:graphic>
          <a:graphicData uri="http://schemas.openxmlformats.org/drawingml/2006/table">
            <a:tbl>
              <a:tblPr/>
              <a:tblGrid>
                <a:gridCol w="2774200"/>
                <a:gridCol w="1906320"/>
                <a:gridCol w="1546171"/>
                <a:gridCol w="1046117"/>
              </a:tblGrid>
              <a:tr h="2709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Porte populacional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Adequação das informações vitais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CMI (/1000 NV)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74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Sem Correção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Corrigida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Até 20.000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20.001-50.000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50.001-200.000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Mais de 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353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Estimativas do CMI por1000 NV por estrato. Amazônia Legal, 2008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403648" y="438195"/>
          <a:ext cx="7272808" cy="6286192"/>
        </p:xfrm>
        <a:graphic>
          <a:graphicData uri="http://schemas.openxmlformats.org/drawingml/2006/table">
            <a:tbl>
              <a:tblPr/>
              <a:tblGrid>
                <a:gridCol w="2774200"/>
                <a:gridCol w="1906320"/>
                <a:gridCol w="1546171"/>
                <a:gridCol w="1046117"/>
              </a:tblGrid>
              <a:tr h="2709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Porte populacional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Adequação das informações vitais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CMI (/1000 NV)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74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Sem Correção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Corrigida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Até 20.000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20.001-50.000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50.001-200.000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Mais de 200.000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Insuficiente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Insatisfatório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Adequado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51632" marR="51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353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Estimativas do CMI por1000 NV por estrato. Região Nordeste, 2008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2400" b="1" dirty="0" smtClean="0"/>
              <a:t>Método Simplificado para correção dos óbitos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o ano de 2008 (triênio 2007-09), os municípios em cada UF foram classificados por categoria de CGM padronizado.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cada UF e categoria de CGM padronizado, foram obtidos os óbitos totais e infantis corrigidos por meio da modelagem usada na busca ativa. 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cada UF e categoria de CGM padronizado, foram estimados os fatores de correção para o número de óbitos com um ano e mais de idade e o número de óbitos infantis, respectivamente.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39552" y="968617"/>
          <a:ext cx="7704001" cy="5412711"/>
        </p:xfrm>
        <a:graphic>
          <a:graphicData uri="http://schemas.openxmlformats.org/drawingml/2006/table">
            <a:tbl>
              <a:tblPr/>
              <a:tblGrid>
                <a:gridCol w="1560598"/>
                <a:gridCol w="501313"/>
                <a:gridCol w="501313"/>
                <a:gridCol w="501313"/>
                <a:gridCol w="501313"/>
                <a:gridCol w="501313"/>
                <a:gridCol w="501313"/>
                <a:gridCol w="501313"/>
                <a:gridCol w="501313"/>
                <a:gridCol w="501313"/>
                <a:gridCol w="501313"/>
                <a:gridCol w="501313"/>
                <a:gridCol w="628960"/>
              </a:tblGrid>
              <a:tr h="3283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UF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Fator de correção para óbitos menores de 1 ano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Fator de correção para óbitos de 1 ano ou mais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20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Categoria CGMP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Categoria CGMP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83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1-2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2-3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3-4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4-5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5-5,5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5,5 e mais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1-2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2-3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3-4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4-5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5-5,5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5,5 e mais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Rondônia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7,36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3,88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Acre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7,45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Amazonas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2,28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3,21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Roraima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7,23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3,43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Amapá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3,37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Tocantins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4,32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Maranhão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7,28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3,43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3,13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Piauí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7,25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Ceará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7,28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3,63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Rio Grande do Norte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Paraíba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Pernambuco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7,33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3,62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Alagoas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7,22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3,66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Sergipe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Bahia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Minas Gerais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7,59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4,56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Mato Grosso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3,86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Goiás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8,11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3,69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2,18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78540" y="476672"/>
            <a:ext cx="7871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Fatores de correção por categoria de CGM padronizado segundo a UF</a:t>
            </a:r>
            <a:endParaRPr lang="pt-B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225550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>
                <a:cs typeface="Times New Roman" pitchFamily="18" charset="0"/>
              </a:rPr>
              <a:t>No período 2000-10, </a:t>
            </a:r>
            <a:r>
              <a:rPr lang="pt-BR" b="1" dirty="0">
                <a:cs typeface="Times New Roman" pitchFamily="18" charset="0"/>
              </a:rPr>
              <a:t>as informações vitais </a:t>
            </a:r>
            <a:r>
              <a:rPr lang="pt-BR" b="1" dirty="0" smtClean="0">
                <a:cs typeface="Times New Roman" pitchFamily="18" charset="0"/>
              </a:rPr>
              <a:t>foram </a:t>
            </a:r>
            <a:r>
              <a:rPr lang="pt-BR" b="1" dirty="0">
                <a:cs typeface="Times New Roman" pitchFamily="18" charset="0"/>
              </a:rPr>
              <a:t>analisadas por município, com vistas à análise da adequação das informações. </a:t>
            </a:r>
          </a:p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>
                <a:cs typeface="Times New Roman" pitchFamily="18" charset="0"/>
              </a:rPr>
              <a:t>Para todos os municípios brasileiros, foram coletadas as informações de nascidos vivos e de mortalidade (</a:t>
            </a:r>
            <a:r>
              <a:rPr lang="pt-BR" b="1" dirty="0">
                <a:cs typeface="Times New Roman" pitchFamily="18" charset="0"/>
                <a:hlinkClick r:id="rId3"/>
              </a:rPr>
              <a:t>www.datasus.gov.br</a:t>
            </a:r>
            <a:r>
              <a:rPr lang="pt-BR" b="1" dirty="0" smtClean="0">
                <a:cs typeface="Times New Roman" pitchFamily="18" charset="0"/>
              </a:rPr>
              <a:t>), por triênio (1999-01 a 2008-10).</a:t>
            </a:r>
            <a:endParaRPr lang="pt-BR" b="1" dirty="0">
              <a:cs typeface="Times New Roman" pitchFamily="18" charset="0"/>
            </a:endParaRPr>
          </a:p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>
                <a:cs typeface="Times New Roman" pitchFamily="18" charset="0"/>
              </a:rPr>
              <a:t>Foram utilizados os critérios para avaliar a adequação das informações </a:t>
            </a:r>
            <a:r>
              <a:rPr lang="pt-BR" b="1" dirty="0" smtClean="0">
                <a:cs typeface="Times New Roman" pitchFamily="18" charset="0"/>
              </a:rPr>
              <a:t>vitais. </a:t>
            </a:r>
            <a:endParaRPr lang="pt-BR" b="1" dirty="0">
              <a:cs typeface="Times New Roman" pitchFamily="18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" y="914400"/>
            <a:ext cx="807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2775" y="1889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>
                <a:ea typeface="Arial Unicode MS" pitchFamily="34" charset="-128"/>
                <a:cs typeface="Arial Unicode MS" pitchFamily="34" charset="-128"/>
              </a:rPr>
              <a:t>Adequação das informações de NV e óbitos</a:t>
            </a: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2400" b="1" dirty="0" smtClean="0"/>
              <a:t>Método Simplificado para correção dos NV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o ano de 2008 (triênio 2007-09), os municípios em cada UF foram classificados por categoria da Razão entre NV estimados e informados.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cada UF e categoria da Razão de NV, foram obtidos os NV corrigidos por meio da modelagem usada na busca ativa. 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cada UF e categoria de CGM padronizado, foram estimados os fatores de correção para o número de NV, respectivamente.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260353" y="1306753"/>
          <a:ext cx="6479999" cy="5002567"/>
        </p:xfrm>
        <a:graphic>
          <a:graphicData uri="http://schemas.openxmlformats.org/drawingml/2006/table">
            <a:tbl>
              <a:tblPr/>
              <a:tblGrid>
                <a:gridCol w="2147349"/>
                <a:gridCol w="866530"/>
                <a:gridCol w="866530"/>
                <a:gridCol w="866530"/>
                <a:gridCol w="866530"/>
                <a:gridCol w="866530"/>
              </a:tblGrid>
              <a:tr h="3283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UF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Fator de correção para nascidos vivos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20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Categoria RZ-NV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83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0,5-0,6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0,6-0,7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0,7-0,8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0,8-0,9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0,9 e mais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Rondônia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Acre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Amazonas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Roraima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Amapá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Tocantins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Maranhão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Piauí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Ceará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Rio Grande do Norte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Paraíba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Pernambuco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Alagoas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Sergipe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Bahia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Minas Gerais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Mato Grosso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Goiás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1,49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1,23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1,01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48392" marR="483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-47401" y="476672"/>
            <a:ext cx="90838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Fatores de correção de NV por categoria da Razão de NV estimados e informados</a:t>
            </a:r>
          </a:p>
          <a:p>
            <a:r>
              <a:rPr lang="pt-BR" sz="2000" b="1" dirty="0" smtClean="0"/>
              <a:t> segundo a UF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2400" b="1" dirty="0" smtClean="0"/>
              <a:t>Generalização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Como os fatores de correção são calculados por nível de adequação das informações, eles podem ser aplicados a outros anos, permitindo generalizar o processo para 2000-2010.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Em cada município, as informações de óbitos e NV foram agregadas por triênio 1999-01 até 2008-10;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correção dos óbitos, em cada município, foram calculados os CGM padronizado por idade, por triênio, utilizando-se a população do Brasil como população padrão;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As informações de óbitos foram agregadas em duas faixas de idade: menores de um ano e um ano e mais;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Foram aplicados os fatores de correção encontrados pelo processo de busca ativa correspondentes a cada UF e categoria de CGM padronizado;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2400" b="1" dirty="0" smtClean="0"/>
              <a:t>Generalização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Para correção dos NV, em cada município, foram calculados as razões entre NV informados e estimados;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Foram aplicados os fatores de correção encontrados pelo processo de busca ativa correspondentes a cada UF e categoria de razão de NV.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55576" y="908720"/>
          <a:ext cx="7379998" cy="5660735"/>
        </p:xfrm>
        <a:graphic>
          <a:graphicData uri="http://schemas.openxmlformats.org/drawingml/2006/table">
            <a:tbl>
              <a:tblPr/>
              <a:tblGrid>
                <a:gridCol w="1527508"/>
                <a:gridCol w="975415"/>
                <a:gridCol w="975415"/>
                <a:gridCol w="975415"/>
                <a:gridCol w="975415"/>
                <a:gridCol w="975415"/>
                <a:gridCol w="975415"/>
              </a:tblGrid>
              <a:tr h="3267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Grandes Regiões    e UF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Óbitos infantis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Nascidos Vivos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CMI (/1000 NV)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82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Corrigidos Busca Ativa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Corrigidos Fator de Correção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Corrigidos Busca Ativa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Corrigidos Fator de Correção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Corrigidos Busca Ativa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Corrigidos Fator de Correção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Rondônia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628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29.105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28.554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Acre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18.870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18.832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Amazonas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1.829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1.831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83.435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83.402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22,0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Roraima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10.766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10.764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3.968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3.827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167.879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161.904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23,6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Amapá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16.216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15.957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29,0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Tocantins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27.465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27.582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22,3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Norte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8.158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8.016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353.737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346.995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Maranhão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3.427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3.412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142.621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140.472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24,0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24,3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Piauí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1.317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55.767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55.781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Ceará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2.748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2.728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143.679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142.734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19,1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19,1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Rio Grande do Norte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1.120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53.645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52.714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Paraíba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1.395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1.380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65.840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64.243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Pernambuco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2.961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2.945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153.391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151.455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19,3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19,4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Alagoas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1.331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61.644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61.750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21,5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Sergipe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763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38.376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37.553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Bahia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5.556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5.636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238.489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238.840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Nordeste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20.644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20.627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953.453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945.542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Minas Gerais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4.812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4.797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276.788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273.253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17,6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Mato Grosso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1.158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1.122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53.213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52.307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21,8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21,4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Goiás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1.602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1.571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94.872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94.071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16,9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16,7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122" marR="681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3311" y="260648"/>
            <a:ext cx="7941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Comparação dos procedimentos para correção dos óbitos infantis e NV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536" y="836712"/>
          <a:ext cx="8604075" cy="4460543"/>
        </p:xfrm>
        <a:graphic>
          <a:graphicData uri="http://schemas.openxmlformats.org/drawingml/2006/table">
            <a:tbl>
              <a:tblPr/>
              <a:tblGrid>
                <a:gridCol w="2087555"/>
                <a:gridCol w="651652"/>
                <a:gridCol w="651652"/>
                <a:gridCol w="651652"/>
                <a:gridCol w="651652"/>
                <a:gridCol w="651652"/>
                <a:gridCol w="651652"/>
                <a:gridCol w="651652"/>
                <a:gridCol w="651652"/>
                <a:gridCol w="651652"/>
                <a:gridCol w="651652"/>
              </a:tblGrid>
              <a:tr h="2033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Grandes Regiões    e UF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Taxa de Mortalidade Infantil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3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1999-01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2000-02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2001-03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2002-04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2003-05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2004-06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2005-07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2006-08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2007-09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2008-10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Rondônia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Amazonas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Roraima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Pará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Amapá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Tocantins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Maranhão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Piauí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Ceará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Rio Grande do Norte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Paraíba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Pernambuco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Alagoas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Sergipe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Bahia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8411" y="332656"/>
            <a:ext cx="8774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Taxas de mortalidade infantil (/1000 NV). Regiões Norte e Nordeste, 2000-2009</a:t>
            </a:r>
            <a:endParaRPr lang="pt-BR" sz="2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2400" b="1" dirty="0" smtClean="0"/>
              <a:t>Aspectos para discussão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Mortalidade adulta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Correção da distribuição etária dos óbitos pela busca ativa ou pelos dados de óbitos do Censo Demográfico de 2010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Correção pelo </a:t>
            </a:r>
            <a:r>
              <a:rPr lang="pt-BR" sz="2000" b="1" dirty="0" err="1" smtClean="0"/>
              <a:t>subregistro</a:t>
            </a:r>
            <a:r>
              <a:rPr lang="pt-BR" sz="2000" b="1" dirty="0" smtClean="0"/>
              <a:t> de óbitos em cada faixa de idade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Mortalidade materna</a:t>
            </a:r>
          </a:p>
          <a:p>
            <a:pPr marL="1257300" lvl="2" indent="-457200" algn="just">
              <a:spcBef>
                <a:spcPts val="600"/>
              </a:spcBef>
              <a:buNone/>
            </a:pPr>
            <a:endParaRPr lang="pt-BR" sz="2000" b="1" dirty="0" smtClean="0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2400" b="1" smtClean="0"/>
              <a:t>Aspectos</a:t>
            </a:r>
            <a:endParaRPr lang="pt-BR" sz="2400" b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Mudança de paradigma a partir de 2008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Antes: 8 UF com dados diretos (ES, RJ, SP, PR, RS, SC, MS, DF) e os demais com técnicas indiretas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Após 2008: todas as UF com dados diretos, utilizando-se fatores de correção distintos, dependendo do nível de adequação das informações;</a:t>
            </a:r>
          </a:p>
          <a:p>
            <a:pPr marL="1257300" lvl="2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t-BR" sz="2000" b="1" dirty="0" smtClean="0"/>
              <a:t>Como proceder com as 8 UF?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15490"/>
            <a:ext cx="8136000" cy="42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18369" y="980728"/>
            <a:ext cx="824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Taxas de mortalidade infantil (/1000 NV) antes e após correção dos dados </a:t>
            </a:r>
          </a:p>
          <a:p>
            <a:r>
              <a:rPr lang="pt-BR" sz="2000" b="1" dirty="0" smtClean="0"/>
              <a:t>por região. Brasil, 2000-2010</a:t>
            </a:r>
            <a:endParaRPr lang="pt-BR" sz="2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568000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22555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>
                <a:cs typeface="Times New Roman" pitchFamily="18" charset="0"/>
              </a:rPr>
              <a:t>Indicadores de sub-enumeração</a:t>
            </a:r>
          </a:p>
          <a:p>
            <a:pPr marL="812800" lvl="1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>
                <a:cs typeface="Times New Roman" pitchFamily="18" charset="0"/>
              </a:rPr>
              <a:t>CGM padronizado; Razão entre NV informados e esperados; Taxa de natalidade</a:t>
            </a:r>
          </a:p>
          <a:p>
            <a:pPr marL="355600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>
                <a:cs typeface="Times New Roman" pitchFamily="18" charset="0"/>
              </a:rPr>
              <a:t>Indicadores de regularidade</a:t>
            </a:r>
          </a:p>
          <a:p>
            <a:pPr marL="812800" lvl="1" indent="-355600" algn="just">
              <a:spcBef>
                <a:spcPct val="10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b="1" dirty="0" smtClean="0">
                <a:cs typeface="Times New Roman" pitchFamily="18" charset="0"/>
              </a:rPr>
              <a:t>Desvio médio do CGM em um triênio; Desvio médio da taxa de natalidade em um triênio </a:t>
            </a:r>
            <a:endParaRPr lang="pt-BR" b="1" dirty="0">
              <a:cs typeface="Times New Roman" pitchFamily="18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" y="914400"/>
            <a:ext cx="807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2775" y="18891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dirty="0" smtClean="0">
                <a:ea typeface="Arial Unicode MS" pitchFamily="34" charset="-128"/>
                <a:cs typeface="Arial Unicode MS" pitchFamily="34" charset="-128"/>
              </a:rPr>
              <a:t>Indicadores de adequação </a:t>
            </a:r>
            <a:r>
              <a:rPr lang="pt-BR" sz="2800" b="1" dirty="0">
                <a:ea typeface="Arial Unicode MS" pitchFamily="34" charset="-128"/>
                <a:cs typeface="Arial Unicode MS" pitchFamily="34" charset="-128"/>
              </a:rPr>
              <a:t>das </a:t>
            </a:r>
            <a:r>
              <a:rPr lang="pt-BR" sz="2800" b="1" dirty="0" smtClean="0">
                <a:ea typeface="Arial Unicode MS" pitchFamily="34" charset="-128"/>
                <a:cs typeface="Arial Unicode MS" pitchFamily="34" charset="-128"/>
              </a:rPr>
              <a:t>informações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83568" y="2420886"/>
          <a:ext cx="7632000" cy="2699004"/>
        </p:xfrm>
        <a:graphic>
          <a:graphicData uri="http://schemas.openxmlformats.org/drawingml/2006/table">
            <a:tbl>
              <a:tblPr/>
              <a:tblGrid>
                <a:gridCol w="1002379"/>
                <a:gridCol w="1124873"/>
                <a:gridCol w="904412"/>
                <a:gridCol w="1366079"/>
                <a:gridCol w="1020319"/>
                <a:gridCol w="1025925"/>
                <a:gridCol w="1188013"/>
              </a:tblGrid>
              <a:tr h="955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</a:rPr>
                        <a:t>Região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</a:rPr>
                        <a:t>Óbitos maternos informados ao SIM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</a:rPr>
                        <a:t>Fator de correção  (causa) 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</a:rPr>
                        <a:t>Fator de correção  (subnotificação)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</a:rPr>
                        <a:t>Óbitos maternos corrigidos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</a:rPr>
                        <a:t>Nascidos vivos corrigidos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</a:rPr>
                        <a:t>Razão de mortalidade materna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latin typeface="Times New Roman"/>
                          <a:ea typeface="Calibri"/>
                        </a:rPr>
                        <a:t>Norte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192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1,11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1,17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244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338.696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72,1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latin typeface="Times New Roman"/>
                          <a:ea typeface="Calibri"/>
                        </a:rPr>
                        <a:t>Nordeste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598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1,11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1,14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752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904.650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83,1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latin typeface="Times New Roman"/>
                          <a:ea typeface="Calibri"/>
                        </a:rPr>
                        <a:t>Sudeste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604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1,18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1,03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735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1.136.212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64,7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latin typeface="Times New Roman"/>
                          <a:ea typeface="Calibri"/>
                        </a:rPr>
                        <a:t>Sul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193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1,15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1,00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237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369.905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64,0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latin typeface="Times New Roman"/>
                          <a:ea typeface="Calibri"/>
                        </a:rPr>
                        <a:t>Centro-Oeste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132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1,15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1,06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159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230.771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68,8</a:t>
                      </a:r>
                      <a:endParaRPr lang="pt-BR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</a:rPr>
                        <a:t>Brasil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1.719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1,14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1,07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2.101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2.980.234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70,5</a:t>
                      </a:r>
                      <a:endParaRPr lang="pt-BR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-37272" y="1340768"/>
            <a:ext cx="90017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Estimativas preliminares da Razão de mortalidade materna por Grande Região. </a:t>
            </a:r>
          </a:p>
          <a:p>
            <a:r>
              <a:rPr lang="pt-BR" sz="2000" b="1" dirty="0" smtClean="0"/>
              <a:t>Brasil, 2010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4450"/>
            <a:ext cx="8458200" cy="1223963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pt-BR" sz="3200" b="1" smtClean="0"/>
              <a:t>Busca ativa de óbitos no NE e Amazônia Legal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algn="just">
              <a:spcBef>
                <a:spcPct val="4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400" b="1" dirty="0" smtClean="0"/>
              <a:t>Foram selecionados 133 municípios probabilisticamente em 17 UF.</a:t>
            </a:r>
          </a:p>
          <a:p>
            <a:pPr algn="just">
              <a:spcBef>
                <a:spcPct val="4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400" b="1" dirty="0" smtClean="0"/>
              <a:t>A amostra de municípios foi estratificada por tamanho da população, índice de adequação das informações vitais e região (N+MT, NE). </a:t>
            </a:r>
          </a:p>
          <a:p>
            <a:pPr algn="just">
              <a:spcBef>
                <a:spcPct val="4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400" b="1" dirty="0" smtClean="0"/>
              <a:t>Em cada estrato, foram selecionados, aleatoriamente, 5-6 municípios. As capitais foram selecionadas com probabilidade 1.</a:t>
            </a:r>
          </a:p>
          <a:p>
            <a:pPr algn="just">
              <a:spcBef>
                <a:spcPct val="4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400" b="1" dirty="0" smtClean="0"/>
              <a:t>O objetivo principal foi o de encontrar as coberturas (fatores de correção) de óbitos e NV informados por estrato, para possibilitar a estimação da mortalidade geral e indicadores de mortalidade por município e por Unidade da Federação.</a:t>
            </a:r>
          </a:p>
          <a:p>
            <a:pPr algn="just">
              <a:spcBef>
                <a:spcPct val="40000"/>
              </a:spcBef>
            </a:pPr>
            <a:endParaRPr lang="pt-BR" sz="2400" b="1" dirty="0" smtClean="0"/>
          </a:p>
          <a:p>
            <a:pPr algn="just">
              <a:spcBef>
                <a:spcPct val="40000"/>
              </a:spcBef>
            </a:pPr>
            <a:endParaRPr lang="pt-BR" sz="2400" dirty="0" smtClean="0"/>
          </a:p>
          <a:p>
            <a:pPr algn="just">
              <a:spcBef>
                <a:spcPct val="40000"/>
              </a:spcBef>
            </a:pPr>
            <a:endParaRPr lang="pt-BR" sz="2400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3200" b="1" smtClean="0"/>
              <a:t>Etapas da Busca Ativa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38"/>
            <a:ext cx="7918450" cy="5500687"/>
          </a:xfrm>
        </p:spPr>
        <p:txBody>
          <a:bodyPr/>
          <a:lstStyle/>
          <a:p>
            <a:pPr marL="457200" indent="-457200" algn="just">
              <a:spcBef>
                <a:spcPct val="40000"/>
              </a:spcBef>
              <a:buFont typeface="+mj-lt"/>
              <a:buAutoNum type="arabicPeriod"/>
              <a:defRPr/>
            </a:pPr>
            <a:r>
              <a:rPr lang="pt-BR" sz="2200" b="1" dirty="0" smtClean="0"/>
              <a:t>Etapa preliminar: preparação da pesquisa</a:t>
            </a:r>
          </a:p>
          <a:p>
            <a:pPr marL="457200" indent="-457200" algn="just">
              <a:spcBef>
                <a:spcPct val="40000"/>
              </a:spcBef>
              <a:buFont typeface="+mj-lt"/>
              <a:buAutoNum type="arabicPeriod"/>
              <a:defRPr/>
            </a:pPr>
            <a:r>
              <a:rPr lang="pt-BR" sz="2200" b="1" dirty="0" smtClean="0"/>
              <a:t>Reunião com a Secretaria Municipal de Saúde</a:t>
            </a:r>
          </a:p>
          <a:p>
            <a:pPr marL="457200" indent="-457200" algn="just">
              <a:spcBef>
                <a:spcPct val="40000"/>
              </a:spcBef>
              <a:buFont typeface="+mj-lt"/>
              <a:buAutoNum type="arabicPeriod"/>
              <a:defRPr/>
            </a:pPr>
            <a:r>
              <a:rPr lang="pt-BR" sz="2200" b="1" dirty="0" smtClean="0"/>
              <a:t>Comparação dos bancos da SVS, do estado, da regional e do município-caso</a:t>
            </a:r>
          </a:p>
          <a:p>
            <a:pPr marL="457200" lvl="1" indent="-457200" algn="just">
              <a:spcBef>
                <a:spcPct val="40000"/>
              </a:spcBef>
              <a:buFont typeface="+mj-lt"/>
              <a:buAutoNum type="arabicPeriod" startAt="4"/>
              <a:defRPr/>
            </a:pPr>
            <a:r>
              <a:rPr lang="pt-BR" sz="2200" b="1" dirty="0" smtClean="0">
                <a:ea typeface="+mn-ea"/>
                <a:cs typeface="+mn-cs"/>
              </a:rPr>
              <a:t>Cadastramento das fontes de informações</a:t>
            </a:r>
          </a:p>
          <a:p>
            <a:pPr marL="457200" lvl="1" indent="-457200" algn="just">
              <a:spcBef>
                <a:spcPct val="40000"/>
              </a:spcBef>
              <a:buFont typeface="+mj-lt"/>
              <a:buAutoNum type="arabicPeriod" startAt="4"/>
              <a:defRPr/>
            </a:pPr>
            <a:r>
              <a:rPr lang="pt-BR" sz="2200" b="1" dirty="0" smtClean="0">
                <a:ea typeface="+mn-ea"/>
                <a:cs typeface="+mn-cs"/>
              </a:rPr>
              <a:t>Busca ativa de NV e óbitos nas diversas fontes cadastradas</a:t>
            </a:r>
          </a:p>
          <a:p>
            <a:pPr marL="457200" lvl="1" indent="-457200" algn="just">
              <a:spcBef>
                <a:spcPct val="40000"/>
              </a:spcBef>
              <a:buFont typeface="+mj-lt"/>
              <a:buAutoNum type="arabicPeriod" startAt="4"/>
              <a:defRPr/>
            </a:pPr>
            <a:r>
              <a:rPr lang="pt-BR" sz="2200" b="1" dirty="0" smtClean="0">
                <a:ea typeface="+mn-ea"/>
                <a:cs typeface="+mn-cs"/>
              </a:rPr>
              <a:t>Confirmação dos eventos</a:t>
            </a:r>
          </a:p>
          <a:p>
            <a:pPr marL="457200" indent="-457200" algn="just">
              <a:spcBef>
                <a:spcPct val="40000"/>
              </a:spcBef>
              <a:buFont typeface="+mj-lt"/>
              <a:buAutoNum type="arabicPeriod" startAt="8"/>
              <a:defRPr/>
            </a:pPr>
            <a:r>
              <a:rPr lang="pt-BR" sz="2200" b="1" dirty="0" smtClean="0"/>
              <a:t>Verificação da existência de DNV e DO nos bancos nacionais.</a:t>
            </a:r>
          </a:p>
          <a:p>
            <a:pPr marL="457200" indent="-457200" algn="just">
              <a:spcBef>
                <a:spcPct val="40000"/>
              </a:spcBef>
              <a:buNone/>
              <a:defRPr/>
            </a:pPr>
            <a:endParaRPr lang="pt-BR" sz="2200" b="1" dirty="0" smtClean="0"/>
          </a:p>
          <a:p>
            <a:pPr lvl="1" algn="just">
              <a:spcBef>
                <a:spcPct val="40000"/>
              </a:spcBef>
              <a:defRPr/>
            </a:pPr>
            <a:endParaRPr lang="pt-BR" sz="2200" b="1" dirty="0" smtClean="0"/>
          </a:p>
          <a:p>
            <a:pPr lvl="1" algn="just">
              <a:spcBef>
                <a:spcPct val="40000"/>
              </a:spcBef>
              <a:defRPr/>
            </a:pPr>
            <a:endParaRPr lang="pt-BR" sz="22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2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200" b="1" dirty="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3200" b="1" smtClean="0"/>
              <a:t>Cadastramento das fontes de informações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63"/>
            <a:ext cx="7918450" cy="5786437"/>
          </a:xfrm>
        </p:spPr>
        <p:txBody>
          <a:bodyPr/>
          <a:lstStyle/>
          <a:p>
            <a:pPr marL="457200" indent="-457200" algn="just">
              <a:spcBef>
                <a:spcPct val="40000"/>
              </a:spcBef>
              <a:defRPr/>
            </a:pPr>
            <a:r>
              <a:rPr lang="pt-BR" sz="2000" b="1" dirty="0" smtClean="0"/>
              <a:t>Possíveis fontes de informações para NV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Cartórios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Secretaria Ação Social</a:t>
            </a:r>
          </a:p>
          <a:p>
            <a:pPr marL="1257300" lvl="2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Auxílio Enxoval</a:t>
            </a:r>
          </a:p>
          <a:p>
            <a:pPr marL="1257300" lvl="2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Cadastro Municipal de Domicílios do Bolsa Família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Hospitais do município-caso e dos municípios onde ocorrem nascimentos de mães residentes do município-caso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Serviços de transporte de parturientes do município-caso (ambulâncias, SAMU, corpo de bombeiros)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Unidades Básicas de Saúde do município-caso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Parteiras tradicionais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Igrejas (batizados)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Farmácias</a:t>
            </a:r>
          </a:p>
          <a:p>
            <a:pPr marL="857250" lvl="1" indent="-457200" algn="just">
              <a:spcBef>
                <a:spcPts val="600"/>
              </a:spcBef>
              <a:defRPr/>
            </a:pPr>
            <a:r>
              <a:rPr lang="pt-BR" sz="2000" b="1" dirty="0" smtClean="0"/>
              <a:t>Outras sugeridas pelo município-caso</a:t>
            </a:r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000" b="1" dirty="0" smtClean="0"/>
          </a:p>
          <a:p>
            <a:pPr marL="914400" lvl="1" indent="-457200" algn="just">
              <a:spcBef>
                <a:spcPct val="40000"/>
              </a:spcBef>
              <a:buFontTx/>
              <a:buNone/>
              <a:defRPr/>
            </a:pPr>
            <a:r>
              <a:rPr lang="pt-BR" sz="2000" b="1" dirty="0" smtClean="0"/>
              <a:t>	</a:t>
            </a:r>
          </a:p>
          <a:p>
            <a:pPr marL="971550" lvl="1" indent="-514350" algn="just">
              <a:spcBef>
                <a:spcPct val="40000"/>
              </a:spcBef>
              <a:defRPr/>
            </a:pPr>
            <a:endParaRPr lang="pt-BR" sz="20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0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000" b="1" dirty="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3200" b="1" smtClean="0"/>
              <a:t>Cadastramento das fontes de informações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63"/>
            <a:ext cx="7918450" cy="5786437"/>
          </a:xfrm>
        </p:spPr>
        <p:txBody>
          <a:bodyPr/>
          <a:lstStyle/>
          <a:p>
            <a:pPr marL="457200" indent="-457200" algn="just">
              <a:spcBef>
                <a:spcPct val="40000"/>
              </a:spcBef>
              <a:defRPr/>
            </a:pPr>
            <a:r>
              <a:rPr lang="pt-BR" sz="2000" b="1" dirty="0" smtClean="0"/>
              <a:t>Possíveis fontes de informações para óbitos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Cartórios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Secretaria Ação Social</a:t>
            </a:r>
          </a:p>
          <a:p>
            <a:pPr marL="1257300" lvl="2" indent="-457200" algn="just">
              <a:spcBef>
                <a:spcPts val="0"/>
              </a:spcBef>
              <a:defRPr/>
            </a:pPr>
            <a:r>
              <a:rPr lang="pt-BR" sz="2000" b="1" dirty="0" smtClean="0"/>
              <a:t>Auxílio Sepultamento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Hospitais do município-caso e dos municípios onde ocorrem óbitos de residentes do município-caso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SVO e IML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Unidades Básicas de Saúde do município-caso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Cemitérios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Funerárias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Serviços de transporte de pacientes (SAMU, Corpo de Bombeiros)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Igrejas (missas)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Delegacias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Parteiras tradicionais (óbito infantil)</a:t>
            </a:r>
          </a:p>
          <a:p>
            <a:pPr marL="857250" lvl="1" indent="-457200" algn="just">
              <a:spcBef>
                <a:spcPts val="0"/>
              </a:spcBef>
              <a:defRPr/>
            </a:pPr>
            <a:r>
              <a:rPr lang="pt-BR" sz="2000" b="1" dirty="0" smtClean="0"/>
              <a:t>Outras sugeridas pelo município-caso</a:t>
            </a:r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000" b="1" dirty="0" smtClean="0"/>
          </a:p>
          <a:p>
            <a:pPr marL="914400" lvl="1" indent="-457200" algn="just">
              <a:spcBef>
                <a:spcPct val="40000"/>
              </a:spcBef>
              <a:buFontTx/>
              <a:buNone/>
              <a:defRPr/>
            </a:pPr>
            <a:r>
              <a:rPr lang="pt-BR" sz="2000" b="1" dirty="0" smtClean="0"/>
              <a:t>	</a:t>
            </a:r>
          </a:p>
          <a:p>
            <a:pPr marL="971550" lvl="1" indent="-514350" algn="just">
              <a:spcBef>
                <a:spcPct val="40000"/>
              </a:spcBef>
              <a:defRPr/>
            </a:pPr>
            <a:endParaRPr lang="pt-BR" sz="20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0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000" b="1" dirty="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3200" b="1" dirty="0" smtClean="0"/>
              <a:t>Busca ativa de NV e óbitos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O trabalho de campo foi realizado de outubro de 2009 a julho de 2010.  </a:t>
            </a:r>
          </a:p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Foi feita a busca ativa nas diferentes fontes de informações cadastradas.</a:t>
            </a:r>
          </a:p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Em cada fonte, foi feita a verificação dos nomes das mães de NV ou dos óbitos que constavam da lista nominal do município-caso. </a:t>
            </a:r>
          </a:p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Após a verificação, foi realizado o preenchimento de instrumento padronizado de busca ativa, com  os nomes não constantes na lista nominal. </a:t>
            </a:r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marL="914400" lvl="1" indent="-457200" algn="just">
              <a:spcBef>
                <a:spcPct val="40000"/>
              </a:spcBef>
              <a:buFontTx/>
              <a:buNone/>
              <a:defRPr/>
            </a:pPr>
            <a:r>
              <a:rPr lang="pt-BR" sz="2400" b="1" dirty="0" smtClean="0"/>
              <a:t>	</a:t>
            </a:r>
          </a:p>
          <a:p>
            <a:pPr marL="971550" lvl="1" indent="-51435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400" b="1" dirty="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8458200" cy="1223963"/>
          </a:xfrm>
        </p:spPr>
        <p:txBody>
          <a:bodyPr/>
          <a:lstStyle/>
          <a:p>
            <a:pPr algn="l"/>
            <a:r>
              <a:rPr lang="pt-BR" sz="3200" b="1" smtClean="0"/>
              <a:t>Confirmação dos eventos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918450" cy="5400675"/>
          </a:xfrm>
        </p:spPr>
        <p:txBody>
          <a:bodyPr/>
          <a:lstStyle/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Apenas no caso de eventos encontrados em cartórios, não houve confirmação.</a:t>
            </a:r>
          </a:p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Para as demais fontes de informações, houve a confirmação de residência no município-caso. A confirmação foi feita nas unidades básicas de saúde ou no domicílio, quando possível. </a:t>
            </a:r>
          </a:p>
          <a:p>
            <a:pPr marL="457200" indent="-457200" algn="just">
              <a:spcBef>
                <a:spcPct val="40000"/>
              </a:spcBef>
              <a:defRPr/>
            </a:pPr>
            <a:r>
              <a:rPr lang="pt-BR" sz="2400" b="1" dirty="0" smtClean="0"/>
              <a:t>Para os casos confirmados nos domicílios, foram preenchidos instrumentos semelhantes à DO ou DNV.</a:t>
            </a:r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marL="457200" indent="-45720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marL="914400" lvl="1" indent="-457200" algn="just">
              <a:spcBef>
                <a:spcPct val="40000"/>
              </a:spcBef>
              <a:buFontTx/>
              <a:buNone/>
              <a:defRPr/>
            </a:pPr>
            <a:r>
              <a:rPr lang="pt-BR" sz="2400" b="1" dirty="0" smtClean="0"/>
              <a:t>	</a:t>
            </a:r>
          </a:p>
          <a:p>
            <a:pPr marL="971550" lvl="1" indent="-514350"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400" b="1" dirty="0" smtClean="0"/>
          </a:p>
          <a:p>
            <a:pPr algn="just">
              <a:spcBef>
                <a:spcPct val="40000"/>
              </a:spcBef>
              <a:defRPr/>
            </a:pPr>
            <a:endParaRPr lang="pt-BR" sz="2400" b="1" dirty="0" smtClean="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11188" y="9810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 em branco">
  <a:themeElements>
    <a:clrScheme name="Apresentação em branc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Apresentação em br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Office\Modelos\Apresentação em branco.pot</Template>
  <TotalTime>6399</TotalTime>
  <Words>2840</Words>
  <Application>Microsoft Office PowerPoint</Application>
  <PresentationFormat>Apresentação na tela (4:3)</PresentationFormat>
  <Paragraphs>1462</Paragraphs>
  <Slides>31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Apresentação em branco</vt:lpstr>
      <vt:lpstr>Apresentação do PowerPoint</vt:lpstr>
      <vt:lpstr>Apresentação do PowerPoint</vt:lpstr>
      <vt:lpstr>Apresentação do PowerPoint</vt:lpstr>
      <vt:lpstr>Busca ativa de óbitos no NE e Amazônia Legal</vt:lpstr>
      <vt:lpstr>Etapas da Busca Ativa</vt:lpstr>
      <vt:lpstr>Cadastramento das fontes de informações</vt:lpstr>
      <vt:lpstr>Cadastramento das fontes de informações</vt:lpstr>
      <vt:lpstr>Busca ativa de NV e óbitos </vt:lpstr>
      <vt:lpstr>Confirmação dos eventos</vt:lpstr>
      <vt:lpstr>Apresentação do PowerPoint</vt:lpstr>
      <vt:lpstr>Fatores de Correção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Método Simplificado para correção dos óbitos</vt:lpstr>
      <vt:lpstr>Apresentação do PowerPoint</vt:lpstr>
      <vt:lpstr>Método Simplificado para correção dos NV</vt:lpstr>
      <vt:lpstr>Apresentação do PowerPoint</vt:lpstr>
      <vt:lpstr>Generalização</vt:lpstr>
      <vt:lpstr>Generalização</vt:lpstr>
      <vt:lpstr>Apresentação do PowerPoint</vt:lpstr>
      <vt:lpstr>Apresentação do PowerPoint</vt:lpstr>
      <vt:lpstr>Aspectos para discussão</vt:lpstr>
      <vt:lpstr>Aspectos</vt:lpstr>
      <vt:lpstr>Apresentação do PowerPoint</vt:lpstr>
      <vt:lpstr>Apresentação do PowerPoint</vt:lpstr>
      <vt:lpstr>Apresentação do PowerPoint</vt:lpstr>
      <vt:lpstr>OBRIGADA!</vt:lpstr>
    </vt:vector>
  </TitlesOfParts>
  <Company>Oswaldo Cruz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Francisco Inacio Bastos</dc:creator>
  <cp:lastModifiedBy>PC</cp:lastModifiedBy>
  <cp:revision>644</cp:revision>
  <cp:lastPrinted>2001-04-18T18:03:44Z</cp:lastPrinted>
  <dcterms:created xsi:type="dcterms:W3CDTF">2001-02-12T18:03:45Z</dcterms:created>
  <dcterms:modified xsi:type="dcterms:W3CDTF">2014-10-28T23:50:08Z</dcterms:modified>
</cp:coreProperties>
</file>