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443" r:id="rId2"/>
    <p:sldId id="492" r:id="rId3"/>
    <p:sldId id="851" r:id="rId4"/>
    <p:sldId id="852" r:id="rId5"/>
    <p:sldId id="850" r:id="rId6"/>
    <p:sldId id="853" r:id="rId7"/>
    <p:sldId id="855" r:id="rId8"/>
    <p:sldId id="856" r:id="rId9"/>
    <p:sldId id="877" r:id="rId10"/>
    <p:sldId id="858" r:id="rId11"/>
    <p:sldId id="857" r:id="rId12"/>
    <p:sldId id="861" r:id="rId13"/>
    <p:sldId id="859" r:id="rId14"/>
    <p:sldId id="860" r:id="rId15"/>
    <p:sldId id="862" r:id="rId16"/>
    <p:sldId id="876" r:id="rId17"/>
    <p:sldId id="863" r:id="rId18"/>
    <p:sldId id="864" r:id="rId19"/>
    <p:sldId id="866" r:id="rId20"/>
    <p:sldId id="867" r:id="rId21"/>
    <p:sldId id="868" r:id="rId22"/>
    <p:sldId id="869" r:id="rId23"/>
    <p:sldId id="871" r:id="rId24"/>
    <p:sldId id="870" r:id="rId25"/>
    <p:sldId id="874" r:id="rId26"/>
    <p:sldId id="873" r:id="rId27"/>
    <p:sldId id="872" r:id="rId28"/>
    <p:sldId id="865" r:id="rId29"/>
    <p:sldId id="8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12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0489F-C43B-D94E-B17F-FF6806BF9CC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AC3B-437D-2846-83BF-4247459687B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364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395200"/>
            <a:ext cx="9144000" cy="92107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/>
                <a:cs typeface="Arial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614375"/>
            <a:ext cx="91440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0" y="4800600"/>
            <a:ext cx="9144000" cy="8143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2032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45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124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555" y="1077025"/>
            <a:ext cx="2057400" cy="5049138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77025"/>
            <a:ext cx="6019800" cy="5049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737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38"/>
            <a:ext cx="9144000" cy="977538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67" y="1182250"/>
            <a:ext cx="8705892" cy="48619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876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0907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 cap="none"/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87875"/>
            <a:ext cx="9144000" cy="20897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4666616"/>
            <a:ext cx="9144000" cy="8066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0988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45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166" y="1134025"/>
            <a:ext cx="4167051" cy="48458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123" y="1142799"/>
            <a:ext cx="4178272" cy="48371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14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13"/>
            <a:ext cx="9144000" cy="947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968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160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2968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1600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02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57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728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665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2725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666" y="1012725"/>
            <a:ext cx="5111750" cy="51134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74775"/>
            <a:ext cx="3008313" cy="3951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601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3099"/>
            <a:ext cx="5486400" cy="3634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FA6-9669-9B49-883F-5076E5D2BBF5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767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5767" y="6342397"/>
            <a:ext cx="941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8FA6-9669-9B49-883F-5076E5D2BBF5}" type="datetimeFigureOut">
              <a:rPr lang="en-US" smtClean="0"/>
              <a:pPr/>
              <a:t>9/30/2017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5623" y="6342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B9BA-0AD2-0348-B76D-1D1D527930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92928" y="1143000"/>
            <a:ext cx="8697854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0" y="3038"/>
            <a:ext cx="9125709" cy="978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192928" y="6328444"/>
            <a:ext cx="1149865" cy="379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burns@usp.br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769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urns@usp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urns@usp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Planilha_do_Microsoft_Office_Excel_97-20032.xls"/><Relationship Id="rId4" Type="http://schemas.openxmlformats.org/officeDocument/2006/relationships/oleObject" Target="../embeddings/Planilha_do_Microsoft_Office_Excel_97-2003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65105"/>
            <a:ext cx="9144000" cy="970690"/>
          </a:xfrm>
        </p:spPr>
        <p:txBody>
          <a:bodyPr>
            <a:normAutofit/>
          </a:bodyPr>
          <a:lstStyle/>
          <a:p>
            <a:r>
              <a:rPr lang="x-none" dirty="0" smtClean="0"/>
              <a:t>Papel do SVOC na Definição da Causa de Morte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1551130" y="4793403"/>
            <a:ext cx="7348060" cy="81438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Professor do </a:t>
            </a:r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Patologia</a:t>
            </a:r>
            <a:r>
              <a:rPr lang="en-US" dirty="0" smtClean="0"/>
              <a:t> da FMUSP</a:t>
            </a:r>
          </a:p>
          <a:p>
            <a:r>
              <a:rPr lang="en-US" dirty="0" err="1" smtClean="0"/>
              <a:t>Presidente</a:t>
            </a:r>
            <a:r>
              <a:rPr lang="en-US" dirty="0" smtClean="0"/>
              <a:t> da </a:t>
            </a:r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Didático-Científica</a:t>
            </a:r>
            <a:r>
              <a:rPr lang="en-US" dirty="0" smtClean="0"/>
              <a:t> do SVOC-USP</a:t>
            </a:r>
          </a:p>
          <a:p>
            <a:r>
              <a:rPr lang="en-US" dirty="0" smtClean="0">
                <a:hlinkClick r:id="rId2"/>
              </a:rPr>
              <a:t>burns@usp.br</a:t>
            </a:r>
            <a:r>
              <a:rPr lang="en-US" dirty="0" smtClean="0"/>
              <a:t> /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4698"/>
            <a:ext cx="1551130" cy="2222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908977"/>
          </a:xfrm>
          <a:prstGeom prst="rect">
            <a:avLst/>
          </a:prstGeom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51130" y="4058060"/>
            <a:ext cx="734806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Prof. Dr. Luiz Fernando </a:t>
            </a:r>
            <a:r>
              <a:rPr lang="en-US" sz="2400" dirty="0" err="1" smtClean="0"/>
              <a:t>Ferraz</a:t>
            </a:r>
            <a:r>
              <a:rPr lang="en-US" sz="2400" dirty="0" smtClean="0"/>
              <a:t> da Silva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93331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525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Informações dos familiares e/ou guia de encaminhamento de cadáver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 smtClean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Análise Macroscópica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Análise Toxicológica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sz="2000" kern="0" dirty="0" smtClean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Representação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Análise Microscópica Geral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Análise Microscópica Específica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Ferramentas Adicionais – Imagens Radiológicas</a:t>
            </a:r>
          </a:p>
          <a:p>
            <a:pPr>
              <a:lnSpc>
                <a:spcPct val="90000"/>
              </a:lnSpc>
              <a:defRPr/>
            </a:pPr>
            <a:endParaRPr lang="pt-BR" sz="2000" kern="0" dirty="0" smtClean="0"/>
          </a:p>
          <a:p>
            <a:pPr>
              <a:lnSpc>
                <a:spcPct val="90000"/>
              </a:lnSpc>
              <a:defRPr/>
            </a:pPr>
            <a:r>
              <a:rPr lang="pt-BR" sz="2000" kern="0" dirty="0" smtClean="0"/>
              <a:t>Relatório de Autópsia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393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Informação dos familiares e/ou Guia de encaminhamento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Relevância das informações clínicas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Dificuldades que podem comprometer a qualidade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Local / formato da entrevista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Dificuldade em receber a Guia de encaminhamento</a:t>
            </a:r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Análise </a:t>
            </a:r>
            <a:r>
              <a:rPr lang="pt-BR" kern="0" dirty="0"/>
              <a:t>Macroscópica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Patologista 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Equipe técnica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Técnico de Autópsia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Chefe de equipe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177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36591" y="1076713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/>
              <a:t>Análise Toxicológica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Ponto positivo quando há integração SVO / IML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Pode ser um fator limitante que gera </a:t>
            </a:r>
            <a:r>
              <a:rPr lang="pt-BR" kern="0" dirty="0" smtClean="0"/>
              <a:t>viés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Representação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Importância da amostragem – que órgãos amostrar?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Como amostrar? Relação custo-benefício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31055" t="29167" r="43750" b="11458"/>
          <a:stretch>
            <a:fillRect/>
          </a:stretch>
        </p:blipFill>
        <p:spPr bwMode="auto">
          <a:xfrm rot="16200000">
            <a:off x="3663459" y="2816157"/>
            <a:ext cx="2383277" cy="5097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578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Análise Microscópica Geral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H&amp;E</a:t>
            </a:r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Análise Microscópica Específica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Colorações específicas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err="1" smtClean="0"/>
              <a:t>Imunohistoquímica</a:t>
            </a:r>
            <a:endParaRPr lang="pt-BR" kern="0" dirty="0" smtClean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Análises moleculares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75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155781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Ferramentas </a:t>
            </a:r>
            <a:r>
              <a:rPr lang="pt-BR" kern="0" dirty="0"/>
              <a:t>Adicionais – Imagens Radiológicas</a:t>
            </a:r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250826" y="1691471"/>
            <a:ext cx="8569325" cy="2592388"/>
            <a:chOff x="395536" y="1196752"/>
            <a:chExt cx="7660703" cy="2249805"/>
          </a:xfrm>
        </p:grpSpPr>
        <p:pic>
          <p:nvPicPr>
            <p:cNvPr id="10" name="Picture 3" descr="C:\Users\Burns\Desktop\PISA Angio\IMG_114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196753"/>
              <a:ext cx="1530928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C:\Users\Burns\Desktop\PISA Angio\IMG_113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196752"/>
              <a:ext cx="2260103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96752"/>
              <a:ext cx="4001770" cy="224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4283859"/>
            <a:ext cx="3620314" cy="24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64580"/>
            <a:ext cx="1934206" cy="25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051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436" t="16402" b="5206"/>
          <a:stretch>
            <a:fillRect/>
          </a:stretch>
        </p:blipFill>
        <p:spPr bwMode="auto">
          <a:xfrm>
            <a:off x="3059113" y="4368800"/>
            <a:ext cx="287813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02" r="32011" b="5206"/>
          <a:stretch>
            <a:fillRect/>
          </a:stretch>
        </p:blipFill>
        <p:spPr bwMode="auto">
          <a:xfrm>
            <a:off x="323850" y="1125538"/>
            <a:ext cx="8459788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142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0" y="1346200"/>
            <a:ext cx="8572224" cy="49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5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8" name="Picture 6" descr="Captura de Tela 2016-10-21 às 14.59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557338"/>
            <a:ext cx="874553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196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8863"/>
            <a:ext cx="3960812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Picture 2" descr="C:\Users\Burns\Desktop\IMG-0001-0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42" b="4212"/>
          <a:stretch/>
        </p:blipFill>
        <p:spPr bwMode="auto">
          <a:xfrm>
            <a:off x="0" y="1698244"/>
            <a:ext cx="5079231" cy="434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510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8" name="Picture 9" descr="N:\VO12_10459_Burns\DSCN0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200"/>
            <a:ext cx="42418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23938"/>
            <a:ext cx="4132263" cy="528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54" t="209" r="28201" b="16389"/>
          <a:stretch>
            <a:fillRect/>
          </a:stretch>
        </p:blipFill>
        <p:spPr bwMode="auto">
          <a:xfrm>
            <a:off x="4859338" y="1052513"/>
            <a:ext cx="310197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113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Estrutura Geral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Relevância do SVO no Brasil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Papel do SVO na Identificação da Causa de Morte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Experiência do SVOC-</a:t>
            </a:r>
            <a:r>
              <a:rPr lang="pt-BR" kern="0" dirty="0" smtClean="0"/>
              <a:t>USP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Metodologias empregadas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Potencialidades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Desafios principais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Considerações Finais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4331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952"/>
            <a:ext cx="9217026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69" y="3634394"/>
            <a:ext cx="5169053" cy="323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986769" y="6600307"/>
            <a:ext cx="47398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 err="1">
                <a:solidFill>
                  <a:srgbClr val="FFFFFF"/>
                </a:solidFill>
              </a:rPr>
              <a:t>Camilo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Jaimes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Cobos</a:t>
            </a:r>
            <a:r>
              <a:rPr lang="en-US" sz="1100" dirty="0">
                <a:solidFill>
                  <a:srgbClr val="FFFFFF"/>
                </a:solidFill>
              </a:rPr>
              <a:t> / </a:t>
            </a:r>
            <a:r>
              <a:rPr lang="en-US" sz="1100" dirty="0" err="1">
                <a:solidFill>
                  <a:srgbClr val="FFFFFF"/>
                </a:solidFill>
              </a:rPr>
              <a:t>Lilla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Zöllei</a:t>
            </a:r>
            <a:r>
              <a:rPr lang="en-US" sz="1100" dirty="0">
                <a:solidFill>
                  <a:srgbClr val="FFFFFF"/>
                </a:solidFill>
              </a:rPr>
              <a:t> / Andre van der </a:t>
            </a:r>
            <a:r>
              <a:rPr lang="en-US" sz="1100" dirty="0" err="1" smtClean="0">
                <a:solidFill>
                  <a:srgbClr val="FFFFFF"/>
                </a:solidFill>
              </a:rPr>
              <a:t>Kouwe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smtClean="0">
                <a:solidFill>
                  <a:srgbClr val="FFFFFF"/>
                </a:solidFill>
              </a:rPr>
              <a:t>/ Luiz F F Silva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7643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155781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Ferramentas </a:t>
            </a:r>
            <a:r>
              <a:rPr lang="pt-BR" kern="0" dirty="0"/>
              <a:t>Adicionais – Imagens </a:t>
            </a:r>
            <a:r>
              <a:rPr lang="pt-BR" kern="0" dirty="0" smtClean="0"/>
              <a:t>Radiológicas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Potencializa a autópsia na maior parte dos casos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Identificação de regiões de interesse (sangramentos / lesões)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Visualização de áreas de difícil acesso (vértebra / membros)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Apoio  à dissecção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Orientação para biópsias</a:t>
            </a:r>
          </a:p>
          <a:p>
            <a:pPr lvl="1">
              <a:lnSpc>
                <a:spcPct val="90000"/>
              </a:lnSpc>
              <a:defRPr/>
            </a:pPr>
            <a:endParaRPr lang="pt-BR" kern="0" dirty="0" smtClean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Substitui a autópsia em casos selecionados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Sangramentos específicos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Lesões focais de fácil caracterização / identificação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Pneumotórax</a:t>
            </a: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105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155781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Ferramentas </a:t>
            </a:r>
            <a:r>
              <a:rPr lang="pt-BR" kern="0" dirty="0"/>
              <a:t>Adicionais – Imagens </a:t>
            </a:r>
            <a:r>
              <a:rPr lang="pt-BR" kern="0" dirty="0" smtClean="0"/>
              <a:t>Radiológicas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Limitações</a:t>
            </a:r>
            <a:endParaRPr lang="pt-BR" kern="0" dirty="0"/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Custo de instalação e operação</a:t>
            </a:r>
          </a:p>
          <a:p>
            <a:pPr lvl="2">
              <a:lnSpc>
                <a:spcPct val="90000"/>
              </a:lnSpc>
              <a:defRPr/>
            </a:pPr>
            <a:endParaRPr lang="pt-BR" kern="0" dirty="0" smtClean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Fazendo do limão uma limonada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Uso de ultrassonografia + Biópsia</a:t>
            </a:r>
          </a:p>
          <a:p>
            <a:pPr lvl="3">
              <a:lnSpc>
                <a:spcPct val="90000"/>
              </a:lnSpc>
              <a:defRPr/>
            </a:pPr>
            <a:r>
              <a:rPr lang="pt-BR" kern="0" dirty="0" smtClean="0"/>
              <a:t>Custo relativamente baixo</a:t>
            </a:r>
          </a:p>
          <a:p>
            <a:pPr lvl="3">
              <a:lnSpc>
                <a:spcPct val="90000"/>
              </a:lnSpc>
              <a:defRPr/>
            </a:pPr>
            <a:r>
              <a:rPr lang="pt-BR" kern="0" dirty="0" smtClean="0"/>
              <a:t>Excelente potencial de amostragem de tecido</a:t>
            </a: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</p:txBody>
      </p:sp>
      <p:pic>
        <p:nvPicPr>
          <p:cNvPr id="9" name="Image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54355"/>
            <a:ext cx="4054650" cy="32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40" y="4416660"/>
            <a:ext cx="4628251" cy="36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13"/>
          <a:stretch/>
        </p:blipFill>
        <p:spPr bwMode="auto">
          <a:xfrm>
            <a:off x="5489742" y="1422853"/>
            <a:ext cx="3654257" cy="26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8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Metodologias Empregadas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155781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Relatório da Autópsia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Variação entre patologistas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Diagnósticos principais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Nível de detalhamento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Encadeamento fisiopatológico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Padronização das causas de óbito</a:t>
            </a: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55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Potencialidades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Autópsia feita por patologistas</a:t>
            </a:r>
            <a:endParaRPr lang="pt-BR" kern="0" dirty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Conhecimento do processo fisiopatológico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Identificação e amostragem com maior sensibilidade e especificidade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Acesso a material biológico (sangue e tecidos)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Avaliação integral do caso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Incorporação de técnicas adicionais</a:t>
            </a:r>
          </a:p>
          <a:p>
            <a:pPr lvl="2">
              <a:lnSpc>
                <a:spcPct val="90000"/>
              </a:lnSpc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96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Desafios Principais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Infraestrutura </a:t>
            </a:r>
            <a:endParaRPr lang="pt-BR" kern="0" dirty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Potencializar o uso da capacidade física instalada</a:t>
            </a:r>
            <a:endParaRPr lang="pt-BR" kern="0" dirty="0"/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Convênios adicionais</a:t>
            </a:r>
            <a:endParaRPr lang="pt-BR" kern="0" dirty="0"/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Prestação de serviços</a:t>
            </a:r>
            <a:endParaRPr lang="pt-BR" kern="0" dirty="0"/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Montagem de redes</a:t>
            </a:r>
            <a:endParaRPr lang="pt-BR" kern="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Abrangência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Dificuldades de implantação em locais de baixa demanda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Estratégias </a:t>
            </a:r>
            <a:r>
              <a:rPr lang="pt-BR" kern="0" dirty="0" err="1" smtClean="0"/>
              <a:t>adicioanis</a:t>
            </a:r>
            <a:endParaRPr lang="pt-BR" kern="0" dirty="0" smtClean="0"/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Autópsia minimamente invasiva – guiada por US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 smtClean="0"/>
              <a:t>Autópsia Verbal</a:t>
            </a:r>
          </a:p>
          <a:p>
            <a:pPr lvl="2">
              <a:lnSpc>
                <a:spcPct val="90000"/>
              </a:lnSpc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7522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Desafios Principais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Operação Financeira</a:t>
            </a:r>
            <a:endParaRPr lang="pt-BR" kern="0" dirty="0"/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Custo médio da autópsia 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Macroscópico – </a:t>
            </a:r>
            <a:r>
              <a:rPr lang="pt-BR" kern="0" dirty="0" err="1"/>
              <a:t>R</a:t>
            </a:r>
            <a:r>
              <a:rPr lang="pt-BR" kern="0" dirty="0"/>
              <a:t>$ 350,00 por caso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Incluindo Microscópico – </a:t>
            </a:r>
            <a:r>
              <a:rPr lang="pt-BR" kern="0" dirty="0" err="1"/>
              <a:t>R</a:t>
            </a:r>
            <a:r>
              <a:rPr lang="pt-BR" kern="0" dirty="0"/>
              <a:t>$ 450,00 por caso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Incluindo Exame de Imagem – </a:t>
            </a:r>
            <a:r>
              <a:rPr lang="pt-BR" kern="0" dirty="0" err="1"/>
              <a:t>R</a:t>
            </a:r>
            <a:r>
              <a:rPr lang="pt-BR" kern="0" dirty="0"/>
              <a:t>$ 850,00 por caso</a:t>
            </a:r>
          </a:p>
          <a:p>
            <a:pPr lvl="1">
              <a:lnSpc>
                <a:spcPct val="90000"/>
              </a:lnSpc>
              <a:defRPr/>
            </a:pPr>
            <a:endParaRPr lang="pt-BR" kern="0" dirty="0" smtClean="0"/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Dependente da infraestrutura instalada + demanda / volume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7931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Desafios Principais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/>
              <a:t>Padronização dos Procedimentos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Nas diversas etapas metodológicas especialmente: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Representação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Diagnósticos principais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Encadeamento fisiopatológico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Capacitação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/>
              <a:t>Dos diferentes profissionais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Patologistas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Técnicos</a:t>
            </a:r>
          </a:p>
          <a:p>
            <a:pPr lvl="2">
              <a:lnSpc>
                <a:spcPct val="90000"/>
              </a:lnSpc>
              <a:defRPr/>
            </a:pPr>
            <a:r>
              <a:rPr lang="pt-BR" kern="0" dirty="0"/>
              <a:t>Áreas de recepção e interação com o </a:t>
            </a:r>
            <a:r>
              <a:rPr lang="pt-BR" kern="0" dirty="0" smtClean="0"/>
              <a:t>público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Importância do trabalho em rede!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611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Considerações Finais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063987"/>
            <a:ext cx="8943033" cy="557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O SVO é Gold Standard no processo de identificação de causa de morte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Mas sua qualidade pode ser aprimorada através de padronizações, rotinas e ferramentas adicionais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Mas suas implantação pode ser custosa e difícil em regiões menos populosas e de difícil acesso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O que pode ser contornado com outras estratégias como autópsia minimamente invasiva e autópsia verbal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Todos estes aspectos devem convergir para trabalho em rede e formato de Big Data para integração e gerenciamento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158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65105"/>
            <a:ext cx="9144000" cy="970690"/>
          </a:xfrm>
        </p:spPr>
        <p:txBody>
          <a:bodyPr>
            <a:normAutofit/>
          </a:bodyPr>
          <a:lstStyle/>
          <a:p>
            <a:r>
              <a:rPr lang="x-none" dirty="0" smtClean="0"/>
              <a:t>Obrigado!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1551130" y="4793403"/>
            <a:ext cx="7348060" cy="81438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Professor do </a:t>
            </a:r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Patologia</a:t>
            </a:r>
            <a:r>
              <a:rPr lang="en-US" dirty="0" smtClean="0"/>
              <a:t> da FMUSP</a:t>
            </a:r>
          </a:p>
          <a:p>
            <a:r>
              <a:rPr lang="en-US" dirty="0" err="1" smtClean="0"/>
              <a:t>Presidente</a:t>
            </a:r>
            <a:r>
              <a:rPr lang="en-US" dirty="0" smtClean="0"/>
              <a:t> da </a:t>
            </a:r>
            <a:r>
              <a:rPr lang="en-US" dirty="0" err="1" smtClean="0"/>
              <a:t>Comissão</a:t>
            </a:r>
            <a:r>
              <a:rPr lang="en-US" dirty="0" smtClean="0"/>
              <a:t> </a:t>
            </a:r>
            <a:r>
              <a:rPr lang="en-US" dirty="0" err="1" smtClean="0"/>
              <a:t>Didático-Científica</a:t>
            </a:r>
            <a:r>
              <a:rPr lang="en-US" dirty="0" smtClean="0"/>
              <a:t> do SVOC-USP</a:t>
            </a:r>
          </a:p>
          <a:p>
            <a:r>
              <a:rPr lang="en-US" dirty="0" smtClean="0">
                <a:hlinkClick r:id="rId2"/>
              </a:rPr>
              <a:t>burns@usp.br</a:t>
            </a:r>
            <a:r>
              <a:rPr lang="en-US" dirty="0" smtClean="0"/>
              <a:t> /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4698"/>
            <a:ext cx="1551130" cy="2222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908977"/>
          </a:xfrm>
          <a:prstGeom prst="rect">
            <a:avLst/>
          </a:prstGeom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51130" y="4058060"/>
            <a:ext cx="734806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Prof. Dr. Luiz Fernando </a:t>
            </a:r>
            <a:r>
              <a:rPr lang="en-US" sz="2400" dirty="0" err="1" smtClean="0"/>
              <a:t>Ferraz</a:t>
            </a:r>
            <a:r>
              <a:rPr lang="en-US" sz="2400" dirty="0" smtClean="0"/>
              <a:t> da Silva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98382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Relevância do SVO no Brasil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Determinações legais para emissão da DO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Onde realizar a autópsia?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SVO </a:t>
            </a:r>
            <a:r>
              <a:rPr lang="pt-BR" kern="0" dirty="0" err="1" smtClean="0"/>
              <a:t>x</a:t>
            </a:r>
            <a:r>
              <a:rPr lang="pt-BR" kern="0" dirty="0" smtClean="0"/>
              <a:t> IML</a:t>
            </a:r>
          </a:p>
          <a:p>
            <a:pPr lvl="1">
              <a:lnSpc>
                <a:spcPct val="90000"/>
              </a:lnSpc>
              <a:defRPr/>
            </a:pPr>
            <a:r>
              <a:rPr lang="pt-BR" kern="0" dirty="0" smtClean="0"/>
              <a:t>Ausência de estrutura em diversos locais</a:t>
            </a:r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9044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Relevância do SVO no Brasil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2" y="717115"/>
            <a:ext cx="3671888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50799" y="860426"/>
            <a:ext cx="5297729" cy="4935538"/>
            <a:chOff x="1614488" y="860425"/>
            <a:chExt cx="6126162" cy="5737225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488" y="860425"/>
              <a:ext cx="6126162" cy="573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5148263" y="4652963"/>
              <a:ext cx="441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12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651500" y="4221163"/>
              <a:ext cx="314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075363" y="4805363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2</a:t>
              </a:r>
            </a:p>
          </p:txBody>
        </p:sp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6146800" y="3284538"/>
              <a:ext cx="3127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0</a:t>
              </a:r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4716463" y="501332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4</a:t>
              </a: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4491038" y="5795963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18" name="TextBox 16"/>
            <p:cNvSpPr txBox="1">
              <a:spLocks noChangeArrowheads="1"/>
            </p:cNvSpPr>
            <p:nvPr/>
          </p:nvSpPr>
          <p:spPr bwMode="auto">
            <a:xfrm>
              <a:off x="7283450" y="2636838"/>
              <a:ext cx="3127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2</a:t>
              </a:r>
            </a:p>
          </p:txBody>
        </p:sp>
        <p:sp>
          <p:nvSpPr>
            <p:cNvPr id="19" name="TextBox 17"/>
            <p:cNvSpPr txBox="1">
              <a:spLocks noChangeArrowheads="1"/>
            </p:cNvSpPr>
            <p:nvPr/>
          </p:nvSpPr>
          <p:spPr bwMode="auto">
            <a:xfrm>
              <a:off x="4427538" y="227647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2</a:t>
              </a:r>
            </a:p>
          </p:txBody>
        </p:sp>
        <p:sp>
          <p:nvSpPr>
            <p:cNvPr id="20" name="TextBox 18"/>
            <p:cNvSpPr txBox="1">
              <a:spLocks noChangeArrowheads="1"/>
            </p:cNvSpPr>
            <p:nvPr/>
          </p:nvSpPr>
          <p:spPr bwMode="auto">
            <a:xfrm>
              <a:off x="6562725" y="2205038"/>
              <a:ext cx="3127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2</a:t>
              </a:r>
            </a:p>
          </p:txBody>
        </p: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5651500" y="2205038"/>
              <a:ext cx="314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3</a:t>
              </a:r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5003800" y="544512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3</a:t>
              </a: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>
              <a:off x="4932363" y="3933825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7</a:t>
              </a:r>
            </a:p>
          </p:txBody>
        </p:sp>
        <p:sp>
          <p:nvSpPr>
            <p:cNvPr id="24" name="TextBox 22"/>
            <p:cNvSpPr txBox="1">
              <a:spLocks noChangeArrowheads="1"/>
            </p:cNvSpPr>
            <p:nvPr/>
          </p:nvSpPr>
          <p:spPr bwMode="auto">
            <a:xfrm>
              <a:off x="7308850" y="2420938"/>
              <a:ext cx="3127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25" name="TextBox 23"/>
            <p:cNvSpPr txBox="1">
              <a:spLocks noChangeArrowheads="1"/>
            </p:cNvSpPr>
            <p:nvPr/>
          </p:nvSpPr>
          <p:spPr bwMode="auto">
            <a:xfrm>
              <a:off x="2700338" y="206057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0</a:t>
              </a: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>
              <a:off x="6372225" y="4365625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7019925" y="2133600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2</a:t>
              </a:r>
            </a:p>
          </p:txBody>
        </p:sp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7164388" y="2916238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29" name="TextBox 27"/>
            <p:cNvSpPr txBox="1">
              <a:spLocks noChangeArrowheads="1"/>
            </p:cNvSpPr>
            <p:nvPr/>
          </p:nvSpPr>
          <p:spPr bwMode="auto">
            <a:xfrm>
              <a:off x="4140200" y="34290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6059488" y="2565400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1" name="TextBox 29"/>
            <p:cNvSpPr txBox="1">
              <a:spLocks noChangeArrowheads="1"/>
            </p:cNvSpPr>
            <p:nvPr/>
          </p:nvSpPr>
          <p:spPr bwMode="auto">
            <a:xfrm>
              <a:off x="5292725" y="3789363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2" name="TextBox 30"/>
            <p:cNvSpPr txBox="1">
              <a:spLocks noChangeArrowheads="1"/>
            </p:cNvSpPr>
            <p:nvPr/>
          </p:nvSpPr>
          <p:spPr bwMode="auto">
            <a:xfrm>
              <a:off x="4067175" y="4365625"/>
              <a:ext cx="314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3" name="TextBox 31"/>
            <p:cNvSpPr txBox="1">
              <a:spLocks noChangeArrowheads="1"/>
            </p:cNvSpPr>
            <p:nvPr/>
          </p:nvSpPr>
          <p:spPr bwMode="auto">
            <a:xfrm>
              <a:off x="5219700" y="2997200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4" name="TextBox 32"/>
            <p:cNvSpPr txBox="1">
              <a:spLocks noChangeArrowheads="1"/>
            </p:cNvSpPr>
            <p:nvPr/>
          </p:nvSpPr>
          <p:spPr bwMode="auto">
            <a:xfrm>
              <a:off x="6875463" y="3141663"/>
              <a:ext cx="314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5" name="TextBox 33"/>
            <p:cNvSpPr txBox="1">
              <a:spLocks noChangeArrowheads="1"/>
            </p:cNvSpPr>
            <p:nvPr/>
          </p:nvSpPr>
          <p:spPr bwMode="auto">
            <a:xfrm>
              <a:off x="3035300" y="298767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1</a:t>
              </a:r>
            </a:p>
          </p:txBody>
        </p:sp>
        <p:sp>
          <p:nvSpPr>
            <p:cNvPr id="36" name="TextBox 34"/>
            <p:cNvSpPr txBox="1">
              <a:spLocks noChangeArrowheads="1"/>
            </p:cNvSpPr>
            <p:nvPr/>
          </p:nvSpPr>
          <p:spPr bwMode="auto">
            <a:xfrm>
              <a:off x="3276600" y="119697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0</a:t>
              </a:r>
            </a:p>
          </p:txBody>
        </p:sp>
        <p:sp>
          <p:nvSpPr>
            <p:cNvPr id="37" name="TextBox 35"/>
            <p:cNvSpPr txBox="1">
              <a:spLocks noChangeArrowheads="1"/>
            </p:cNvSpPr>
            <p:nvPr/>
          </p:nvSpPr>
          <p:spPr bwMode="auto">
            <a:xfrm>
              <a:off x="4643438" y="1268413"/>
              <a:ext cx="3143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0</a:t>
              </a:r>
            </a:p>
          </p:txBody>
        </p:sp>
        <p:sp>
          <p:nvSpPr>
            <p:cNvPr id="38" name="TextBox 36"/>
            <p:cNvSpPr txBox="1">
              <a:spLocks noChangeArrowheads="1"/>
            </p:cNvSpPr>
            <p:nvPr/>
          </p:nvSpPr>
          <p:spPr bwMode="auto">
            <a:xfrm>
              <a:off x="2124075" y="292417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0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472112" y="3504367"/>
            <a:ext cx="3671888" cy="1925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86803" y="3840355"/>
            <a:ext cx="3671888" cy="19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72112" y="5122688"/>
            <a:ext cx="3671888" cy="19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472112" y="5796566"/>
            <a:ext cx="3671888" cy="552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486803" y="2048007"/>
            <a:ext cx="3671888" cy="318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86803" y="1661313"/>
            <a:ext cx="3671888" cy="19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417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Relevância do SVO no Brasil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395288" y="1196975"/>
            <a:ext cx="8459787" cy="40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 smtClean="0"/>
              <a:t>52 SVOs no </a:t>
            </a:r>
            <a:r>
              <a:rPr lang="en-US" dirty="0" err="1" smtClean="0"/>
              <a:t>país</a:t>
            </a:r>
            <a:endParaRPr lang="en-US" dirty="0"/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/>
              <a:t>45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endParaRPr lang="en-US" dirty="0"/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 smtClean="0"/>
              <a:t>8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SVO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endParaRPr lang="en-US" dirty="0" smtClean="0"/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 smtClean="0"/>
              <a:t>5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SVO </a:t>
            </a:r>
            <a:r>
              <a:rPr lang="en-US" dirty="0" err="1" smtClean="0"/>
              <a:t>dentro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fora</a:t>
            </a:r>
            <a:r>
              <a:rPr lang="en-US" dirty="0" smtClean="0"/>
              <a:t> </a:t>
            </a:r>
            <a:r>
              <a:rPr lang="en-US" dirty="0" err="1" smtClean="0"/>
              <a:t>rede</a:t>
            </a:r>
            <a:endParaRPr lang="en-US" dirty="0"/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/>
              <a:t>50%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Capitais</a:t>
            </a:r>
            <a:endParaRPr lang="en-US" dirty="0"/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/>
              <a:t>2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concentram</a:t>
            </a:r>
            <a:r>
              <a:rPr lang="en-US" dirty="0" smtClean="0"/>
              <a:t> 36% dos SVOs</a:t>
            </a:r>
          </a:p>
          <a:p>
            <a:pPr lvl="1" eaLnBrk="1" hangingPunct="1">
              <a:spcBef>
                <a:spcPts val="1800"/>
              </a:spcBef>
              <a:buFont typeface="Arial" charset="0"/>
              <a:buChar char="•"/>
            </a:pPr>
            <a:r>
              <a:rPr lang="en-US" dirty="0" err="1" smtClean="0"/>
              <a:t>Quantidades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 – de 100 a 14.000 / </a:t>
            </a:r>
            <a:r>
              <a:rPr lang="en-US" dirty="0" err="1" smtClean="0"/>
              <a:t>ano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239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Experiência do SVOC-USP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163055" y="1339369"/>
            <a:ext cx="8943033" cy="48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kern="0" dirty="0" smtClean="0"/>
              <a:t>Primeiro SVOC do Brasil – Criado em 1931</a:t>
            </a:r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&gt; 600.000 autópsias nestes 85 anos</a:t>
            </a:r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endParaRPr lang="pt-BR" kern="0" dirty="0" smtClean="0"/>
          </a:p>
          <a:p>
            <a:pPr>
              <a:lnSpc>
                <a:spcPct val="90000"/>
              </a:lnSpc>
              <a:defRPr/>
            </a:pPr>
            <a:endParaRPr lang="pt-BR" kern="0" dirty="0"/>
          </a:p>
          <a:p>
            <a:pPr>
              <a:lnSpc>
                <a:spcPct val="90000"/>
              </a:lnSpc>
              <a:defRPr/>
            </a:pPr>
            <a:r>
              <a:rPr lang="pt-BR" kern="0" dirty="0" smtClean="0"/>
              <a:t>~ 40 autópsias / dia</a:t>
            </a:r>
          </a:p>
        </p:txBody>
      </p:sp>
      <p:pic>
        <p:nvPicPr>
          <p:cNvPr id="2" name="Picture 1" descr="Captura de Tela 2017-09-29 às 22.5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2" y="2171404"/>
            <a:ext cx="9144000" cy="3646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8201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15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99069087"/>
              </p:ext>
            </p:extLst>
          </p:nvPr>
        </p:nvGraphicFramePr>
        <p:xfrm>
          <a:off x="0" y="3105798"/>
          <a:ext cx="5616575" cy="3752202"/>
        </p:xfrm>
        <a:graphic>
          <a:graphicData uri="http://schemas.openxmlformats.org/presentationml/2006/ole">
            <p:oleObj spid="_x0000_s115715" name="Chart" r:id="rId4" imgW="8283240" imgH="4562280" progId="Excel.Sheet.8">
              <p:embed/>
            </p:oleObj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Experiência do SVOC-USP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graphicFrame>
        <p:nvGraphicFramePr>
          <p:cNvPr id="9" name="Gráfico 15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16512250"/>
              </p:ext>
            </p:extLst>
          </p:nvPr>
        </p:nvGraphicFramePr>
        <p:xfrm>
          <a:off x="5119688" y="979488"/>
          <a:ext cx="4024312" cy="3962400"/>
        </p:xfrm>
        <a:graphic>
          <a:graphicData uri="http://schemas.openxmlformats.org/presentationml/2006/ole">
            <p:oleObj spid="_x0000_s115716" name="Chart" r:id="rId5" imgW="4589640" imgH="4498200" progId="Excel.Sheet.8">
              <p:embed/>
            </p:oleObj>
          </a:graphicData>
        </a:graphic>
      </p:graphicFrame>
    </p:spTree>
    <p:custDataLst>
      <p:tags r:id="rId2"/>
    </p:custDataLst>
    <p:extLst>
      <p:ext uri="{BB962C8B-B14F-4D97-AF65-F5344CB8AC3E}">
        <p14:creationId xmlns="" xmlns:p14="http://schemas.microsoft.com/office/powerpoint/2010/main" val="41139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Experiência do SVOC-USP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pic>
        <p:nvPicPr>
          <p:cNvPr id="8" name="Imagem 7" descr="Remessa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06" y="981074"/>
            <a:ext cx="4150191" cy="5876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5620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981075"/>
          </a:xfrm>
          <a:prstGeom prst="rect">
            <a:avLst/>
          </a:prstGeom>
          <a:gradFill>
            <a:gsLst>
              <a:gs pos="0">
                <a:srgbClr val="223A25"/>
              </a:gs>
              <a:gs pos="10000">
                <a:srgbClr val="375F3C"/>
              </a:gs>
              <a:gs pos="20000">
                <a:srgbClr val="4C8453"/>
              </a:gs>
              <a:gs pos="30000">
                <a:srgbClr val="5CA264"/>
              </a:gs>
              <a:gs pos="40000">
                <a:srgbClr val="77B17E"/>
              </a:gs>
              <a:gs pos="50000">
                <a:srgbClr val="8FBF95"/>
              </a:gs>
              <a:gs pos="60000">
                <a:srgbClr val="ADCFB1"/>
              </a:gs>
              <a:gs pos="70000">
                <a:srgbClr val="C7DFCA"/>
              </a:gs>
              <a:gs pos="80000">
                <a:srgbClr val="DAEADC"/>
              </a:gs>
              <a:gs pos="90000">
                <a:srgbClr val="EFF5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Experiência do SVOC-USP</a:t>
            </a:r>
            <a:endParaRPr lang="pt-BR" sz="2800" kern="0" dirty="0">
              <a:latin typeface="Arial"/>
              <a:cs typeface="Arial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pt-BR"/>
              <a:t> </a:t>
            </a:r>
          </a:p>
        </p:txBody>
      </p:sp>
      <p:graphicFrame>
        <p:nvGraphicFramePr>
          <p:cNvPr id="8" name="Espaço Reservado para Conteúdo 3"/>
          <p:cNvGraphicFramePr>
            <a:graphicFrameLocks/>
          </p:cNvGraphicFramePr>
          <p:nvPr/>
        </p:nvGraphicFramePr>
        <p:xfrm>
          <a:off x="500034" y="1215957"/>
          <a:ext cx="8371590" cy="440801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95921"/>
                <a:gridCol w="1243173"/>
                <a:gridCol w="1104472"/>
                <a:gridCol w="1420238"/>
                <a:gridCol w="1507786"/>
              </a:tblGrid>
              <a:tr h="105856"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Grupos de Causas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Brasil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Sudeste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RM</a:t>
                      </a:r>
                      <a:r>
                        <a:rPr lang="pt-BR" sz="1600" baseline="0" dirty="0" smtClean="0">
                          <a:latin typeface="+mn-lt"/>
                        </a:rPr>
                        <a:t> São Paulo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SVOC-USP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</a:tr>
              <a:tr h="2591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2004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2004</a:t>
                      </a:r>
                      <a:endParaRPr lang="pt-B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1998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2015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</a:tr>
              <a:tr h="69099">
                <a:tc gridSpan="4"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Fonte</a:t>
                      </a:r>
                      <a:r>
                        <a:rPr lang="pt-BR" sz="1600" dirty="0">
                          <a:latin typeface="+mn-lt"/>
                        </a:rPr>
                        <a:t>: Ministério da Saúde/CENEPI: Base de dados do SIM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 Fonte:</a:t>
                      </a:r>
                      <a:r>
                        <a:rPr lang="pt-BR" sz="1600" baseline="0" dirty="0" smtClean="0">
                          <a:latin typeface="+mn-lt"/>
                        </a:rPr>
                        <a:t> SVOC-USP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</a:tr>
              <a:tr h="54869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Doenças infecciosas e parasitárias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5,1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pt-BR" sz="1600" dirty="0" smtClean="0">
                          <a:latin typeface="+mn-lt"/>
                        </a:rPr>
                        <a:t>4,9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7,12</a:t>
                      </a:r>
                    </a:p>
                  </a:txBody>
                  <a:tcPr marL="6350" marR="6350" marT="6350" marB="0" anchor="ctr"/>
                </a:tc>
              </a:tr>
              <a:tr h="390418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Neoplasias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15,7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16,3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17,32</a:t>
                      </a:r>
                    </a:p>
                  </a:txBody>
                  <a:tcPr marL="6350" marR="6350" marT="6350" marB="0" anchor="ctr"/>
                </a:tc>
              </a:tr>
              <a:tr h="468351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Doenças do aparelho circulatório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31,8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32,7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39,14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43,67</a:t>
                      </a:r>
                    </a:p>
                  </a:txBody>
                  <a:tcPr marL="6350" marR="6350" marT="6350" marB="0" anchor="ctr"/>
                </a:tc>
              </a:tr>
              <a:tr h="575353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Doenças do aparelho respiratório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11,4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12,2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10,34</a:t>
                      </a:r>
                    </a:p>
                  </a:txBody>
                  <a:tcPr marL="6350" marR="6350" marT="6350" marB="0" anchor="ctr"/>
                </a:tc>
              </a:tr>
              <a:tr h="431867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Afecções perinatais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3,5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2,4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6,32</a:t>
                      </a:r>
                    </a:p>
                  </a:txBody>
                  <a:tcPr marL="6350" marR="6350" marT="6350" marB="0" anchor="ctr"/>
                </a:tc>
              </a:tr>
              <a:tr h="517616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Causas externas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14,2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13,3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*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#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/>
                </a:tc>
              </a:tr>
              <a:tr h="431263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Demais causas determinadas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18,3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+mn-lt"/>
                        </a:rPr>
                        <a:t>18,2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15,23</a:t>
                      </a:r>
                    </a:p>
                  </a:txBody>
                  <a:tcPr marL="6350" marR="6350" marT="6350" marB="0" anchor="ctr"/>
                </a:tc>
              </a:tr>
              <a:tr h="110446">
                <a:tc>
                  <a:txBody>
                    <a:bodyPr/>
                    <a:lstStyle/>
                    <a:p>
                      <a:pPr algn="ctr"/>
                      <a:r>
                        <a:rPr lang="pt-BR" sz="1600">
                          <a:latin typeface="+mn-lt"/>
                        </a:rPr>
                        <a:t>Total</a:t>
                      </a:r>
                      <a:endParaRPr lang="pt-BR" sz="16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100,0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100,0</a:t>
                      </a:r>
                      <a:endParaRPr lang="pt-BR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latin typeface="+mn-lt"/>
                        </a:rPr>
                        <a:t>100,0</a:t>
                      </a:r>
                      <a:endParaRPr lang="pt-BR" sz="16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latin typeface="+mn-lt"/>
                        </a:rPr>
                        <a:t>100,0</a:t>
                      </a:r>
                      <a:endParaRPr lang="pt-BR" sz="16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7275" marR="17275" marT="8637" marB="8637" anchor="ctr"/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000100" y="5930506"/>
            <a:ext cx="509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* Causas externas retirada do cálculo de proporcionalidade</a:t>
            </a:r>
          </a:p>
          <a:p>
            <a:r>
              <a:rPr lang="pt-BR" sz="1600" dirty="0" smtClean="0"/>
              <a:t># Não são realizadas autópsias de causas externas no SVOC</a:t>
            </a:r>
            <a:endParaRPr lang="pt-BR" sz="1600" dirty="0"/>
          </a:p>
        </p:txBody>
      </p:sp>
      <p:sp>
        <p:nvSpPr>
          <p:cNvPr id="11" name="Rectangle 1"/>
          <p:cNvSpPr/>
          <p:nvPr/>
        </p:nvSpPr>
        <p:spPr>
          <a:xfrm>
            <a:off x="6298058" y="2106201"/>
            <a:ext cx="708917" cy="320553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8"/>
          <p:cNvSpPr/>
          <p:nvPr/>
        </p:nvSpPr>
        <p:spPr>
          <a:xfrm>
            <a:off x="7818633" y="2106202"/>
            <a:ext cx="678095" cy="3205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620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MUSP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FMUSP1.potx</Template>
  <TotalTime>922213</TotalTime>
  <Words>811</Words>
  <Application>Microsoft Macintosh PowerPoint</Application>
  <PresentationFormat>Apresentação na tela (4:3)</PresentationFormat>
  <Paragraphs>295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1" baseType="lpstr">
      <vt:lpstr>FMUSP1</vt:lpstr>
      <vt:lpstr>Chart</vt:lpstr>
      <vt:lpstr>Papel do SVOC na Definição da Causa de Morte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Obrigado!</vt:lpstr>
    </vt:vector>
  </TitlesOfParts>
  <Company>PISA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Luiz Burns</dc:creator>
  <cp:lastModifiedBy>Luiz Fernando Ferraz da Silva</cp:lastModifiedBy>
  <cp:revision>164</cp:revision>
  <dcterms:created xsi:type="dcterms:W3CDTF">2015-05-21T21:02:36Z</dcterms:created>
  <dcterms:modified xsi:type="dcterms:W3CDTF">2017-09-30T23:12:45Z</dcterms:modified>
</cp:coreProperties>
</file>