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3" r:id="rId2"/>
    <p:sldId id="547" r:id="rId3"/>
    <p:sldId id="398" r:id="rId4"/>
    <p:sldId id="482" r:id="rId5"/>
    <p:sldId id="448" r:id="rId6"/>
    <p:sldId id="605" r:id="rId7"/>
    <p:sldId id="462" r:id="rId8"/>
    <p:sldId id="463" r:id="rId9"/>
    <p:sldId id="603" r:id="rId10"/>
    <p:sldId id="581" r:id="rId11"/>
    <p:sldId id="610" r:id="rId12"/>
    <p:sldId id="601" r:id="rId13"/>
    <p:sldId id="611" r:id="rId14"/>
    <p:sldId id="602" r:id="rId15"/>
    <p:sldId id="612" r:id="rId16"/>
    <p:sldId id="613" r:id="rId17"/>
    <p:sldId id="628" r:id="rId18"/>
    <p:sldId id="629" r:id="rId19"/>
    <p:sldId id="616" r:id="rId20"/>
    <p:sldId id="617" r:id="rId21"/>
    <p:sldId id="620" r:id="rId22"/>
    <p:sldId id="621" r:id="rId23"/>
    <p:sldId id="618" r:id="rId24"/>
    <p:sldId id="624" r:id="rId25"/>
    <p:sldId id="590" r:id="rId26"/>
    <p:sldId id="591" r:id="rId27"/>
    <p:sldId id="592" r:id="rId28"/>
    <p:sldId id="593" r:id="rId29"/>
    <p:sldId id="631" r:id="rId30"/>
    <p:sldId id="582" r:id="rId31"/>
    <p:sldId id="599" r:id="rId32"/>
    <p:sldId id="491" r:id="rId33"/>
    <p:sldId id="492" r:id="rId34"/>
    <p:sldId id="585" r:id="rId35"/>
    <p:sldId id="630" r:id="rId36"/>
    <p:sldId id="597" r:id="rId37"/>
    <p:sldId id="633" r:id="rId38"/>
    <p:sldId id="634" r:id="rId39"/>
    <p:sldId id="395" r:id="rId4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7">
          <p15:clr>
            <a:srgbClr val="A4A3A4"/>
          </p15:clr>
        </p15:guide>
        <p15:guide id="2" orient="horz" pos="110">
          <p15:clr>
            <a:srgbClr val="A4A3A4"/>
          </p15:clr>
        </p15:guide>
        <p15:guide id="3" pos="2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C67C"/>
    <a:srgbClr val="F7FD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679" autoAdjust="0"/>
    <p:restoredTop sz="94125" autoAdjust="0"/>
  </p:normalViewPr>
  <p:slideViewPr>
    <p:cSldViewPr snapToGrid="0">
      <p:cViewPr varScale="1">
        <p:scale>
          <a:sx n="118" d="100"/>
          <a:sy n="118" d="100"/>
        </p:scale>
        <p:origin x="120" y="82"/>
      </p:cViewPr>
      <p:guideLst>
        <p:guide orient="horz" pos="1617"/>
        <p:guide orient="horz" pos="110"/>
        <p:guide pos="2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6" d="100"/>
        <a:sy n="1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Sheet2!$A$42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Sheet2!$B$41:$AC$41</c:f>
              <c:strCache>
                <c:ptCount val="28"/>
                <c:pt idx="0">
                  <c:v>Alagoas</c:v>
                </c:pt>
                <c:pt idx="1">
                  <c:v>AmapÃ¡</c:v>
                </c:pt>
                <c:pt idx="2">
                  <c:v>Amazonas</c:v>
                </c:pt>
                <c:pt idx="3">
                  <c:v>Bahia</c:v>
                </c:pt>
                <c:pt idx="4">
                  <c:v>CearÃ¡</c:v>
                </c:pt>
                <c:pt idx="5">
                  <c:v>MaranhÃ£o</c:v>
                </c:pt>
                <c:pt idx="6">
                  <c:v>Mato Grosso do Sul</c:v>
                </c:pt>
                <c:pt idx="7">
                  <c:v>ParÃ¡</c:v>
                </c:pt>
                <c:pt idx="8">
                  <c:v>ParaÃ­ba</c:v>
                </c:pt>
                <c:pt idx="9">
                  <c:v>Pernambuco</c:v>
                </c:pt>
                <c:pt idx="10">
                  <c:v>Piaui</c:v>
                </c:pt>
                <c:pt idx="11">
                  <c:v>Rio Grande do Norte</c:v>
                </c:pt>
                <c:pt idx="12">
                  <c:v>Roraima</c:v>
                </c:pt>
                <c:pt idx="13">
                  <c:v>SÃ£o Paulo</c:v>
                </c:pt>
                <c:pt idx="14">
                  <c:v>Sergipe</c:v>
                </c:pt>
                <c:pt idx="15">
                  <c:v>Tocantins</c:v>
                </c:pt>
                <c:pt idx="16">
                  <c:v>Mato Grosso</c:v>
                </c:pt>
                <c:pt idx="17">
                  <c:v>Brazil</c:v>
                </c:pt>
                <c:pt idx="18">
                  <c:v>GoiÃ¡s</c:v>
                </c:pt>
                <c:pt idx="19">
                  <c:v>RondÃ´nia</c:v>
                </c:pt>
                <c:pt idx="20">
                  <c:v>Rio de Janeiro</c:v>
                </c:pt>
                <c:pt idx="21">
                  <c:v>Minas Gerais</c:v>
                </c:pt>
                <c:pt idx="22">
                  <c:v>ParanÃ¡</c:v>
                </c:pt>
                <c:pt idx="23">
                  <c:v>Rio Grande do Sul</c:v>
                </c:pt>
                <c:pt idx="24">
                  <c:v>Santa Catarina</c:v>
                </c:pt>
                <c:pt idx="25">
                  <c:v>EspÃ­rito Santo</c:v>
                </c:pt>
                <c:pt idx="26">
                  <c:v>Acre</c:v>
                </c:pt>
                <c:pt idx="27">
                  <c:v>Distrito Federal</c:v>
                </c:pt>
              </c:strCache>
            </c:strRef>
          </c:cat>
          <c:val>
            <c:numRef>
              <c:f>Sheet2!$B$42:$AC$42</c:f>
              <c:numCache>
                <c:formatCode>0.0%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0.99236279999999999</c:v>
                </c:pt>
                <c:pt idx="3">
                  <c:v>0.98548811999999997</c:v>
                </c:pt>
                <c:pt idx="4">
                  <c:v>1</c:v>
                </c:pt>
                <c:pt idx="5">
                  <c:v>0.97032629999999997</c:v>
                </c:pt>
                <c:pt idx="6">
                  <c:v>1</c:v>
                </c:pt>
                <c:pt idx="7">
                  <c:v>0.98493587999999999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0.97679389000000005</c:v>
                </c:pt>
                <c:pt idx="16">
                  <c:v>1</c:v>
                </c:pt>
                <c:pt idx="17">
                  <c:v>0.99383305642857145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0.98948586000000005</c:v>
                </c:pt>
                <c:pt idx="25">
                  <c:v>0.99717431999999995</c:v>
                </c:pt>
                <c:pt idx="26">
                  <c:v>0.94625574000000001</c:v>
                </c:pt>
                <c:pt idx="27">
                  <c:v>0.98450267000000002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4-4EA2-8B0D-9791A3D0F597}"/>
            </c:ext>
          </c:extLst>
        </c:ser>
        <c:ser>
          <c:idx val="1"/>
          <c:order val="1"/>
          <c:tx>
            <c:strRef>
              <c:f>Sheet2!$A$43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Sheet2!$B$41:$AC$41</c:f>
              <c:strCache>
                <c:ptCount val="28"/>
                <c:pt idx="0">
                  <c:v>Alagoas</c:v>
                </c:pt>
                <c:pt idx="1">
                  <c:v>AmapÃ¡</c:v>
                </c:pt>
                <c:pt idx="2">
                  <c:v>Amazonas</c:v>
                </c:pt>
                <c:pt idx="3">
                  <c:v>Bahia</c:v>
                </c:pt>
                <c:pt idx="4">
                  <c:v>CearÃ¡</c:v>
                </c:pt>
                <c:pt idx="5">
                  <c:v>MaranhÃ£o</c:v>
                </c:pt>
                <c:pt idx="6">
                  <c:v>Mato Grosso do Sul</c:v>
                </c:pt>
                <c:pt idx="7">
                  <c:v>ParÃ¡</c:v>
                </c:pt>
                <c:pt idx="8">
                  <c:v>ParaÃ­ba</c:v>
                </c:pt>
                <c:pt idx="9">
                  <c:v>Pernambuco</c:v>
                </c:pt>
                <c:pt idx="10">
                  <c:v>Piaui</c:v>
                </c:pt>
                <c:pt idx="11">
                  <c:v>Rio Grande do Norte</c:v>
                </c:pt>
                <c:pt idx="12">
                  <c:v>Roraima</c:v>
                </c:pt>
                <c:pt idx="13">
                  <c:v>SÃ£o Paulo</c:v>
                </c:pt>
                <c:pt idx="14">
                  <c:v>Sergipe</c:v>
                </c:pt>
                <c:pt idx="15">
                  <c:v>Tocantins</c:v>
                </c:pt>
                <c:pt idx="16">
                  <c:v>Mato Grosso</c:v>
                </c:pt>
                <c:pt idx="17">
                  <c:v>Brazil</c:v>
                </c:pt>
                <c:pt idx="18">
                  <c:v>GoiÃ¡s</c:v>
                </c:pt>
                <c:pt idx="19">
                  <c:v>RondÃ´nia</c:v>
                </c:pt>
                <c:pt idx="20">
                  <c:v>Rio de Janeiro</c:v>
                </c:pt>
                <c:pt idx="21">
                  <c:v>Minas Gerais</c:v>
                </c:pt>
                <c:pt idx="22">
                  <c:v>ParanÃ¡</c:v>
                </c:pt>
                <c:pt idx="23">
                  <c:v>Rio Grande do Sul</c:v>
                </c:pt>
                <c:pt idx="24">
                  <c:v>Santa Catarina</c:v>
                </c:pt>
                <c:pt idx="25">
                  <c:v>EspÃ­rito Santo</c:v>
                </c:pt>
                <c:pt idx="26">
                  <c:v>Acre</c:v>
                </c:pt>
                <c:pt idx="27">
                  <c:v>Distrito Federal</c:v>
                </c:pt>
              </c:strCache>
            </c:strRef>
          </c:cat>
          <c:val>
            <c:numRef>
              <c:f>Sheet2!$B$43:$AC$43</c:f>
              <c:numCache>
                <c:formatCode>0.0%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0.99535567000000003</c:v>
                </c:pt>
                <c:pt idx="4">
                  <c:v>0.99741219999999997</c:v>
                </c:pt>
                <c:pt idx="5">
                  <c:v>0.98739564000000002</c:v>
                </c:pt>
                <c:pt idx="6">
                  <c:v>1</c:v>
                </c:pt>
                <c:pt idx="7">
                  <c:v>0.99954264999999998</c:v>
                </c:pt>
                <c:pt idx="8">
                  <c:v>1</c:v>
                </c:pt>
                <c:pt idx="9">
                  <c:v>0.97627008000000004</c:v>
                </c:pt>
                <c:pt idx="10">
                  <c:v>1</c:v>
                </c:pt>
                <c:pt idx="11">
                  <c:v>1</c:v>
                </c:pt>
                <c:pt idx="12">
                  <c:v>0.99303328999999996</c:v>
                </c:pt>
                <c:pt idx="13">
                  <c:v>1</c:v>
                </c:pt>
                <c:pt idx="14">
                  <c:v>1</c:v>
                </c:pt>
                <c:pt idx="15">
                  <c:v>0.99356686999999999</c:v>
                </c:pt>
                <c:pt idx="16">
                  <c:v>1</c:v>
                </c:pt>
                <c:pt idx="17">
                  <c:v>0.99550271857142847</c:v>
                </c:pt>
                <c:pt idx="18">
                  <c:v>1</c:v>
                </c:pt>
                <c:pt idx="19">
                  <c:v>0.99783546000000001</c:v>
                </c:pt>
                <c:pt idx="20">
                  <c:v>1</c:v>
                </c:pt>
                <c:pt idx="21">
                  <c:v>0.99589026000000003</c:v>
                </c:pt>
                <c:pt idx="22">
                  <c:v>0.98580414000000005</c:v>
                </c:pt>
                <c:pt idx="23">
                  <c:v>1</c:v>
                </c:pt>
                <c:pt idx="24">
                  <c:v>0.98569494000000002</c:v>
                </c:pt>
                <c:pt idx="25">
                  <c:v>0.99113428999999997</c:v>
                </c:pt>
                <c:pt idx="26">
                  <c:v>0.97514062999999995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4-4EA2-8B0D-9791A3D0F597}"/>
            </c:ext>
          </c:extLst>
        </c:ser>
        <c:ser>
          <c:idx val="2"/>
          <c:order val="2"/>
          <c:tx>
            <c:strRef>
              <c:f>Sheet2!$A$44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Sheet2!$B$41:$AC$41</c:f>
              <c:strCache>
                <c:ptCount val="28"/>
                <c:pt idx="0">
                  <c:v>Alagoas</c:v>
                </c:pt>
                <c:pt idx="1">
                  <c:v>AmapÃ¡</c:v>
                </c:pt>
                <c:pt idx="2">
                  <c:v>Amazonas</c:v>
                </c:pt>
                <c:pt idx="3">
                  <c:v>Bahia</c:v>
                </c:pt>
                <c:pt idx="4">
                  <c:v>CearÃ¡</c:v>
                </c:pt>
                <c:pt idx="5">
                  <c:v>MaranhÃ£o</c:v>
                </c:pt>
                <c:pt idx="6">
                  <c:v>Mato Grosso do Sul</c:v>
                </c:pt>
                <c:pt idx="7">
                  <c:v>ParÃ¡</c:v>
                </c:pt>
                <c:pt idx="8">
                  <c:v>ParaÃ­ba</c:v>
                </c:pt>
                <c:pt idx="9">
                  <c:v>Pernambuco</c:v>
                </c:pt>
                <c:pt idx="10">
                  <c:v>Piaui</c:v>
                </c:pt>
                <c:pt idx="11">
                  <c:v>Rio Grande do Norte</c:v>
                </c:pt>
                <c:pt idx="12">
                  <c:v>Roraima</c:v>
                </c:pt>
                <c:pt idx="13">
                  <c:v>SÃ£o Paulo</c:v>
                </c:pt>
                <c:pt idx="14">
                  <c:v>Sergipe</c:v>
                </c:pt>
                <c:pt idx="15">
                  <c:v>Tocantins</c:v>
                </c:pt>
                <c:pt idx="16">
                  <c:v>Mato Grosso</c:v>
                </c:pt>
                <c:pt idx="17">
                  <c:v>Brazil</c:v>
                </c:pt>
                <c:pt idx="18">
                  <c:v>GoiÃ¡s</c:v>
                </c:pt>
                <c:pt idx="19">
                  <c:v>RondÃ´nia</c:v>
                </c:pt>
                <c:pt idx="20">
                  <c:v>Rio de Janeiro</c:v>
                </c:pt>
                <c:pt idx="21">
                  <c:v>Minas Gerais</c:v>
                </c:pt>
                <c:pt idx="22">
                  <c:v>ParanÃ¡</c:v>
                </c:pt>
                <c:pt idx="23">
                  <c:v>Rio Grande do Sul</c:v>
                </c:pt>
                <c:pt idx="24">
                  <c:v>Santa Catarina</c:v>
                </c:pt>
                <c:pt idx="25">
                  <c:v>EspÃ­rito Santo</c:v>
                </c:pt>
                <c:pt idx="26">
                  <c:v>Acre</c:v>
                </c:pt>
                <c:pt idx="27">
                  <c:v>Distrito Federal</c:v>
                </c:pt>
              </c:strCache>
            </c:strRef>
          </c:cat>
          <c:val>
            <c:numRef>
              <c:f>Sheet2!$B$44:$AC$44</c:f>
              <c:numCache>
                <c:formatCode>0.0%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0.99384636000000004</c:v>
                </c:pt>
                <c:pt idx="17">
                  <c:v>0.9922004746428571</c:v>
                </c:pt>
                <c:pt idx="18">
                  <c:v>0.99191779000000002</c:v>
                </c:pt>
                <c:pt idx="19">
                  <c:v>0.99115478999999995</c:v>
                </c:pt>
                <c:pt idx="20">
                  <c:v>0.98952174000000004</c:v>
                </c:pt>
                <c:pt idx="21">
                  <c:v>0.98712169999999999</c:v>
                </c:pt>
                <c:pt idx="22">
                  <c:v>0.98007213999999998</c:v>
                </c:pt>
                <c:pt idx="23">
                  <c:v>0.9786222</c:v>
                </c:pt>
                <c:pt idx="24">
                  <c:v>0.97679293</c:v>
                </c:pt>
                <c:pt idx="25">
                  <c:v>0.96815604</c:v>
                </c:pt>
                <c:pt idx="26">
                  <c:v>0.96385889999999996</c:v>
                </c:pt>
                <c:pt idx="27">
                  <c:v>0.96054870000000003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E4-4EA2-8B0D-9791A3D0F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211719919"/>
        <c:axId val="1211714927"/>
      </c:barChart>
      <c:catAx>
        <c:axId val="121171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1714927"/>
        <c:crosses val="autoZero"/>
        <c:auto val="1"/>
        <c:lblAlgn val="ctr"/>
        <c:lblOffset val="100"/>
        <c:noMultiLvlLbl val="0"/>
      </c:catAx>
      <c:valAx>
        <c:axId val="1211714927"/>
        <c:scaling>
          <c:orientation val="minMax"/>
          <c:max val="1"/>
          <c:min val="0.9400000000000000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1719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'1'!$L$2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'1'!$C$3:$C$30</c:f>
              <c:strCache>
                <c:ptCount val="28"/>
                <c:pt idx="0">
                  <c:v>Espírito Santo</c:v>
                </c:pt>
                <c:pt idx="1">
                  <c:v>Mato Grosso do Sul</c:v>
                </c:pt>
                <c:pt idx="2">
                  <c:v>Distrito Federal</c:v>
                </c:pt>
                <c:pt idx="3">
                  <c:v>Santa Catarina</c:v>
                </c:pt>
                <c:pt idx="4">
                  <c:v>Tocantins</c:v>
                </c:pt>
                <c:pt idx="5">
                  <c:v>Goiás</c:v>
                </c:pt>
                <c:pt idx="6">
                  <c:v>Rio Grande do Sul</c:v>
                </c:pt>
                <c:pt idx="7">
                  <c:v>Paraná</c:v>
                </c:pt>
                <c:pt idx="8">
                  <c:v>Rio Grande do Norte</c:v>
                </c:pt>
                <c:pt idx="9">
                  <c:v>Roraima</c:v>
                </c:pt>
                <c:pt idx="10">
                  <c:v>Rondônia</c:v>
                </c:pt>
                <c:pt idx="11">
                  <c:v>Mato Grosso</c:v>
                </c:pt>
                <c:pt idx="12">
                  <c:v>Pernambuco</c:v>
                </c:pt>
                <c:pt idx="13">
                  <c:v>Amazonas</c:v>
                </c:pt>
                <c:pt idx="14">
                  <c:v>Maranhão</c:v>
                </c:pt>
                <c:pt idx="15">
                  <c:v>Amapá</c:v>
                </c:pt>
                <c:pt idx="16">
                  <c:v>Acre</c:v>
                </c:pt>
                <c:pt idx="17">
                  <c:v>Piaui</c:v>
                </c:pt>
                <c:pt idx="18">
                  <c:v>Sergipe</c:v>
                </c:pt>
                <c:pt idx="19">
                  <c:v>São Paulo</c:v>
                </c:pt>
                <c:pt idx="20">
                  <c:v>total</c:v>
                </c:pt>
                <c:pt idx="21">
                  <c:v>Alagoas</c:v>
                </c:pt>
                <c:pt idx="22">
                  <c:v>Pará</c:v>
                </c:pt>
                <c:pt idx="23">
                  <c:v>Paraíba</c:v>
                </c:pt>
                <c:pt idx="24">
                  <c:v>Ceará</c:v>
                </c:pt>
                <c:pt idx="25">
                  <c:v>Minas Gerais</c:v>
                </c:pt>
                <c:pt idx="26">
                  <c:v>Rio de Janeiro</c:v>
                </c:pt>
                <c:pt idx="27">
                  <c:v>Bahia</c:v>
                </c:pt>
              </c:strCache>
            </c:strRef>
          </c:cat>
          <c:val>
            <c:numRef>
              <c:f>'1'!$L$3:$L$30</c:f>
              <c:numCache>
                <c:formatCode>0%</c:formatCode>
                <c:ptCount val="28"/>
                <c:pt idx="0">
                  <c:v>0.29711932141149616</c:v>
                </c:pt>
                <c:pt idx="1">
                  <c:v>0.28142075290270796</c:v>
                </c:pt>
                <c:pt idx="2">
                  <c:v>0.24965532029088885</c:v>
                </c:pt>
                <c:pt idx="3">
                  <c:v>0.35654354003400074</c:v>
                </c:pt>
                <c:pt idx="4">
                  <c:v>0.3835835798488666</c:v>
                </c:pt>
                <c:pt idx="5">
                  <c:v>0.34632892243338448</c:v>
                </c:pt>
                <c:pt idx="6">
                  <c:v>0.30751520373197155</c:v>
                </c:pt>
                <c:pt idx="7">
                  <c:v>0.29830893674414038</c:v>
                </c:pt>
                <c:pt idx="8">
                  <c:v>0.38068021450172584</c:v>
                </c:pt>
                <c:pt idx="9">
                  <c:v>0.34861111118129751</c:v>
                </c:pt>
                <c:pt idx="10">
                  <c:v>0.39619343229300485</c:v>
                </c:pt>
                <c:pt idx="11">
                  <c:v>0.3633283428497317</c:v>
                </c:pt>
                <c:pt idx="12">
                  <c:v>0.34620170698891906</c:v>
                </c:pt>
                <c:pt idx="13">
                  <c:v>0.43262670198470338</c:v>
                </c:pt>
                <c:pt idx="14">
                  <c:v>0.45347039404901757</c:v>
                </c:pt>
                <c:pt idx="15">
                  <c:v>0.33427762042681031</c:v>
                </c:pt>
                <c:pt idx="16">
                  <c:v>0.38954108859491454</c:v>
                </c:pt>
                <c:pt idx="17">
                  <c:v>0.49982459834170323</c:v>
                </c:pt>
                <c:pt idx="18">
                  <c:v>0.37498722797231165</c:v>
                </c:pt>
                <c:pt idx="19">
                  <c:v>0.36090906658275884</c:v>
                </c:pt>
                <c:pt idx="20">
                  <c:v>0.38536179040993307</c:v>
                </c:pt>
                <c:pt idx="21">
                  <c:v>0.44190451309819312</c:v>
                </c:pt>
                <c:pt idx="22">
                  <c:v>0.47628967502338593</c:v>
                </c:pt>
                <c:pt idx="23">
                  <c:v>0.4713138587836162</c:v>
                </c:pt>
                <c:pt idx="24">
                  <c:v>0.4718187975178168</c:v>
                </c:pt>
                <c:pt idx="25">
                  <c:v>0.41789149224624911</c:v>
                </c:pt>
                <c:pt idx="26">
                  <c:v>0.39672699207999501</c:v>
                </c:pt>
                <c:pt idx="27">
                  <c:v>0.51135605205250378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4-4024-B000-5391AC810207}"/>
            </c:ext>
          </c:extLst>
        </c:ser>
        <c:ser>
          <c:idx val="1"/>
          <c:order val="1"/>
          <c:tx>
            <c:strRef>
              <c:f>'1'!$M$2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'1'!$C$3:$C$30</c:f>
              <c:strCache>
                <c:ptCount val="28"/>
                <c:pt idx="0">
                  <c:v>Espírito Santo</c:v>
                </c:pt>
                <c:pt idx="1">
                  <c:v>Mato Grosso do Sul</c:v>
                </c:pt>
                <c:pt idx="2">
                  <c:v>Distrito Federal</c:v>
                </c:pt>
                <c:pt idx="3">
                  <c:v>Santa Catarina</c:v>
                </c:pt>
                <c:pt idx="4">
                  <c:v>Tocantins</c:v>
                </c:pt>
                <c:pt idx="5">
                  <c:v>Goiás</c:v>
                </c:pt>
                <c:pt idx="6">
                  <c:v>Rio Grande do Sul</c:v>
                </c:pt>
                <c:pt idx="7">
                  <c:v>Paraná</c:v>
                </c:pt>
                <c:pt idx="8">
                  <c:v>Rio Grande do Norte</c:v>
                </c:pt>
                <c:pt idx="9">
                  <c:v>Roraima</c:v>
                </c:pt>
                <c:pt idx="10">
                  <c:v>Rondônia</c:v>
                </c:pt>
                <c:pt idx="11">
                  <c:v>Mato Grosso</c:v>
                </c:pt>
                <c:pt idx="12">
                  <c:v>Pernambuco</c:v>
                </c:pt>
                <c:pt idx="13">
                  <c:v>Amazonas</c:v>
                </c:pt>
                <c:pt idx="14">
                  <c:v>Maranhão</c:v>
                </c:pt>
                <c:pt idx="15">
                  <c:v>Amapá</c:v>
                </c:pt>
                <c:pt idx="16">
                  <c:v>Acre</c:v>
                </c:pt>
                <c:pt idx="17">
                  <c:v>Piaui</c:v>
                </c:pt>
                <c:pt idx="18">
                  <c:v>Sergipe</c:v>
                </c:pt>
                <c:pt idx="19">
                  <c:v>São Paulo</c:v>
                </c:pt>
                <c:pt idx="20">
                  <c:v>total</c:v>
                </c:pt>
                <c:pt idx="21">
                  <c:v>Alagoas</c:v>
                </c:pt>
                <c:pt idx="22">
                  <c:v>Pará</c:v>
                </c:pt>
                <c:pt idx="23">
                  <c:v>Paraíba</c:v>
                </c:pt>
                <c:pt idx="24">
                  <c:v>Ceará</c:v>
                </c:pt>
                <c:pt idx="25">
                  <c:v>Minas Gerais</c:v>
                </c:pt>
                <c:pt idx="26">
                  <c:v>Rio de Janeiro</c:v>
                </c:pt>
                <c:pt idx="27">
                  <c:v>Bahia</c:v>
                </c:pt>
              </c:strCache>
            </c:strRef>
          </c:cat>
          <c:val>
            <c:numRef>
              <c:f>'1'!$M$3:$M$30</c:f>
              <c:numCache>
                <c:formatCode>0%</c:formatCode>
                <c:ptCount val="28"/>
                <c:pt idx="0">
                  <c:v>0.23889162891878379</c:v>
                </c:pt>
                <c:pt idx="1">
                  <c:v>0.25471148237672303</c:v>
                </c:pt>
                <c:pt idx="2">
                  <c:v>0.25825323854288573</c:v>
                </c:pt>
                <c:pt idx="3">
                  <c:v>0.28695399872168514</c:v>
                </c:pt>
                <c:pt idx="4">
                  <c:v>0.28913543494442817</c:v>
                </c:pt>
                <c:pt idx="5">
                  <c:v>0.29030925692204695</c:v>
                </c:pt>
                <c:pt idx="6">
                  <c:v>0.29662304595797129</c:v>
                </c:pt>
                <c:pt idx="7">
                  <c:v>0.30157161225975515</c:v>
                </c:pt>
                <c:pt idx="8">
                  <c:v>0.30771535580169468</c:v>
                </c:pt>
                <c:pt idx="9">
                  <c:v>0.32036503354642404</c:v>
                </c:pt>
                <c:pt idx="10">
                  <c:v>0.32050632895989778</c:v>
                </c:pt>
                <c:pt idx="11">
                  <c:v>0.32290137626788878</c:v>
                </c:pt>
                <c:pt idx="12">
                  <c:v>0.33607597336723083</c:v>
                </c:pt>
                <c:pt idx="13">
                  <c:v>0.34116088628113372</c:v>
                </c:pt>
                <c:pt idx="14">
                  <c:v>0.34149253727537926</c:v>
                </c:pt>
                <c:pt idx="15">
                  <c:v>0.34318722392116885</c:v>
                </c:pt>
                <c:pt idx="16">
                  <c:v>0.34433693784837105</c:v>
                </c:pt>
                <c:pt idx="17">
                  <c:v>0.34594062476777082</c:v>
                </c:pt>
                <c:pt idx="18">
                  <c:v>0.3467657992473252</c:v>
                </c:pt>
                <c:pt idx="19">
                  <c:v>0.34875450459989565</c:v>
                </c:pt>
                <c:pt idx="20">
                  <c:v>0.35179876487652934</c:v>
                </c:pt>
                <c:pt idx="21">
                  <c:v>0.3580052759618858</c:v>
                </c:pt>
                <c:pt idx="22">
                  <c:v>0.35922756353081053</c:v>
                </c:pt>
                <c:pt idx="23">
                  <c:v>0.36015311149794654</c:v>
                </c:pt>
                <c:pt idx="24">
                  <c:v>0.3879666791030903</c:v>
                </c:pt>
                <c:pt idx="25">
                  <c:v>0.3940474903060337</c:v>
                </c:pt>
                <c:pt idx="26">
                  <c:v>0.39822751755570179</c:v>
                </c:pt>
                <c:pt idx="27">
                  <c:v>0.4504006603993097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24-4024-B000-5391AC8102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overlap val="-27"/>
        <c:axId val="425475344"/>
        <c:axId val="425477840"/>
      </c:barChart>
      <c:catAx>
        <c:axId val="42547534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77840"/>
        <c:crosses val="autoZero"/>
        <c:auto val="1"/>
        <c:lblAlgn val="ctr"/>
        <c:lblOffset val="100"/>
        <c:noMultiLvlLbl val="0"/>
      </c:catAx>
      <c:valAx>
        <c:axId val="425477840"/>
        <c:scaling>
          <c:orientation val="minMax"/>
          <c:max val="0.55000000000000004"/>
          <c:min val="0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7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847629416947608"/>
          <c:y val="1.9990437660124077E-2"/>
          <c:w val="0.32167856568949299"/>
          <c:h val="5.9840861071329958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902619854625981E-2"/>
                  <c:y val="-9.5152023151161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75-47AC-8F67-D1562B1ADCDD}"/>
                </c:ext>
              </c:extLst>
            </c:dLbl>
            <c:dLbl>
              <c:idx val="31"/>
              <c:layout>
                <c:manualLayout>
                  <c:x val="-2.7345102732536711E-2"/>
                  <c:y val="-0.1665160405145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75-47AC-8F67-D1562B1ADC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'BRA-Year'!$C$2:$C$33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'BRA-Year'!$F$2:$F$33</c:f>
              <c:numCache>
                <c:formatCode>0%</c:formatCode>
                <c:ptCount val="32"/>
                <c:pt idx="0">
                  <c:v>0.48892806677937806</c:v>
                </c:pt>
                <c:pt idx="1">
                  <c:v>0.49639612707673758</c:v>
                </c:pt>
                <c:pt idx="2">
                  <c:v>0.49360621449002873</c:v>
                </c:pt>
                <c:pt idx="3">
                  <c:v>0.49538995771593897</c:v>
                </c:pt>
                <c:pt idx="4">
                  <c:v>0.49698035146862218</c:v>
                </c:pt>
                <c:pt idx="5">
                  <c:v>0.50834998725595026</c:v>
                </c:pt>
                <c:pt idx="6">
                  <c:v>0.50137137465129955</c:v>
                </c:pt>
                <c:pt idx="7">
                  <c:v>0.5043181960434161</c:v>
                </c:pt>
                <c:pt idx="8">
                  <c:v>0.49239249425185205</c:v>
                </c:pt>
                <c:pt idx="9">
                  <c:v>0.49369196616484085</c:v>
                </c:pt>
                <c:pt idx="10">
                  <c:v>0.47982757378658053</c:v>
                </c:pt>
                <c:pt idx="11">
                  <c:v>0.47048468730293036</c:v>
                </c:pt>
                <c:pt idx="12">
                  <c:v>0.47000249919713211</c:v>
                </c:pt>
                <c:pt idx="13">
                  <c:v>0.47321025829205393</c:v>
                </c:pt>
                <c:pt idx="14">
                  <c:v>0.48240655154154255</c:v>
                </c:pt>
                <c:pt idx="15">
                  <c:v>0.47280062643659376</c:v>
                </c:pt>
                <c:pt idx="16">
                  <c:v>0.45742580075153877</c:v>
                </c:pt>
                <c:pt idx="17">
                  <c:v>0.43277300593229762</c:v>
                </c:pt>
                <c:pt idx="18">
                  <c:v>0.42494386428130854</c:v>
                </c:pt>
                <c:pt idx="19">
                  <c:v>0.42816429844966247</c:v>
                </c:pt>
                <c:pt idx="20">
                  <c:v>0.4212147167882776</c:v>
                </c:pt>
                <c:pt idx="21">
                  <c:v>0.41002026151515569</c:v>
                </c:pt>
                <c:pt idx="22">
                  <c:v>0.40382606175914831</c:v>
                </c:pt>
                <c:pt idx="23">
                  <c:v>0.40146651516200293</c:v>
                </c:pt>
                <c:pt idx="24">
                  <c:v>0.39525086665861542</c:v>
                </c:pt>
                <c:pt idx="25">
                  <c:v>0.3873635067495162</c:v>
                </c:pt>
                <c:pt idx="26">
                  <c:v>0.36831014053090555</c:v>
                </c:pt>
                <c:pt idx="27">
                  <c:v>0.35068573691281152</c:v>
                </c:pt>
                <c:pt idx="28">
                  <c:v>0.34618030003044398</c:v>
                </c:pt>
                <c:pt idx="29">
                  <c:v>0.34350145578250274</c:v>
                </c:pt>
                <c:pt idx="30">
                  <c:v>0.35193804213516988</c:v>
                </c:pt>
                <c:pt idx="31">
                  <c:v>0.33967232275763315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275-47AC-8F67-D1562B1AD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4752832"/>
        <c:axId val="1914760448"/>
      </c:lineChart>
      <c:catAx>
        <c:axId val="191475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4760448"/>
        <c:crosses val="autoZero"/>
        <c:auto val="1"/>
        <c:lblAlgn val="ctr"/>
        <c:lblOffset val="100"/>
        <c:noMultiLvlLbl val="0"/>
      </c:catAx>
      <c:valAx>
        <c:axId val="1914760448"/>
        <c:scaling>
          <c:orientation val="minMax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475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'BRA-Year'!$D$107</c:f>
              <c:strCache>
                <c:ptCount val="1"/>
                <c:pt idx="0">
                  <c:v>stroke unspecified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'BRA-Year'!$A$108:$A$139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'BRA-Year'!$D$108:$D$139</c:f>
              <c:numCache>
                <c:formatCode>0%</c:formatCode>
                <c:ptCount val="32"/>
                <c:pt idx="0">
                  <c:v>0.10414622982194585</c:v>
                </c:pt>
                <c:pt idx="1">
                  <c:v>0.10334619952804586</c:v>
                </c:pt>
                <c:pt idx="2">
                  <c:v>0.10609309724564338</c:v>
                </c:pt>
                <c:pt idx="3">
                  <c:v>0.10832596329595975</c:v>
                </c:pt>
                <c:pt idx="4">
                  <c:v>0.1085718505558169</c:v>
                </c:pt>
                <c:pt idx="5">
                  <c:v>0.11097421898649315</c:v>
                </c:pt>
                <c:pt idx="6">
                  <c:v>0.1192690489389969</c:v>
                </c:pt>
                <c:pt idx="7">
                  <c:v>0.11851017477850399</c:v>
                </c:pt>
                <c:pt idx="8">
                  <c:v>0.12273306800322195</c:v>
                </c:pt>
                <c:pt idx="9">
                  <c:v>0.12709872474433753</c:v>
                </c:pt>
                <c:pt idx="10">
                  <c:v>0.13129265221352471</c:v>
                </c:pt>
                <c:pt idx="11">
                  <c:v>0.13634539481122621</c:v>
                </c:pt>
                <c:pt idx="12">
                  <c:v>0.13548969637343491</c:v>
                </c:pt>
                <c:pt idx="13">
                  <c:v>0.13725834020387495</c:v>
                </c:pt>
                <c:pt idx="14">
                  <c:v>0.13269869956849151</c:v>
                </c:pt>
                <c:pt idx="15">
                  <c:v>0.13348435332877961</c:v>
                </c:pt>
                <c:pt idx="16">
                  <c:v>0.13584270200563994</c:v>
                </c:pt>
                <c:pt idx="17">
                  <c:v>0.14520333406289387</c:v>
                </c:pt>
                <c:pt idx="18">
                  <c:v>0.15377076932973879</c:v>
                </c:pt>
                <c:pt idx="19">
                  <c:v>0.15196385746505958</c:v>
                </c:pt>
                <c:pt idx="20">
                  <c:v>0.14925367339033532</c:v>
                </c:pt>
                <c:pt idx="21">
                  <c:v>0.15972845487785042</c:v>
                </c:pt>
                <c:pt idx="22">
                  <c:v>0.16522826407550018</c:v>
                </c:pt>
                <c:pt idx="23">
                  <c:v>0.16528282736880492</c:v>
                </c:pt>
                <c:pt idx="24">
                  <c:v>0.16682972603230498</c:v>
                </c:pt>
                <c:pt idx="25">
                  <c:v>0.17002854335132067</c:v>
                </c:pt>
                <c:pt idx="26">
                  <c:v>0.18053496329932414</c:v>
                </c:pt>
                <c:pt idx="27">
                  <c:v>0.19766110586336286</c:v>
                </c:pt>
                <c:pt idx="28">
                  <c:v>0.19691122536027936</c:v>
                </c:pt>
                <c:pt idx="29">
                  <c:v>0.19594535134292912</c:v>
                </c:pt>
                <c:pt idx="30">
                  <c:v>0.1877771526704195</c:v>
                </c:pt>
                <c:pt idx="31">
                  <c:v>0.19147356093011286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D-4D1A-9389-ACCC9548B9AA}"/>
            </c:ext>
          </c:extLst>
        </c:ser>
        <c:ser>
          <c:idx val="1"/>
          <c:order val="1"/>
          <c:tx>
            <c:strRef>
              <c:f>'BRA-Year'!$E$107</c:f>
              <c:strCache>
                <c:ptCount val="1"/>
                <c:pt idx="0">
                  <c:v>Ill-defined from Chapter18</c:v>
                </c:pt>
              </c:strCache>
            </c:strRef>
          </c:tx>
          <c:spPr>
            <a:pattFill prst="sphere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'BRA-Year'!$A$108:$A$139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'BRA-Year'!$E$108:$E$139</c:f>
              <c:numCache>
                <c:formatCode>0%</c:formatCode>
                <c:ptCount val="32"/>
                <c:pt idx="0">
                  <c:v>0.40050749621674098</c:v>
                </c:pt>
                <c:pt idx="1">
                  <c:v>0.42226921845738591</c:v>
                </c:pt>
                <c:pt idx="2">
                  <c:v>0.41600551075667808</c:v>
                </c:pt>
                <c:pt idx="3">
                  <c:v>0.40392293265014656</c:v>
                </c:pt>
                <c:pt idx="4">
                  <c:v>0.41864618185910935</c:v>
                </c:pt>
                <c:pt idx="5">
                  <c:v>0.42912268381726837</c:v>
                </c:pt>
                <c:pt idx="6">
                  <c:v>0.40639861601738425</c:v>
                </c:pt>
                <c:pt idx="7">
                  <c:v>0.38815249065025847</c:v>
                </c:pt>
                <c:pt idx="8">
                  <c:v>0.384668510962276</c:v>
                </c:pt>
                <c:pt idx="9">
                  <c:v>0.37012474250846633</c:v>
                </c:pt>
                <c:pt idx="10">
                  <c:v>0.36336410537251934</c:v>
                </c:pt>
                <c:pt idx="11">
                  <c:v>0.36576440834168167</c:v>
                </c:pt>
                <c:pt idx="12">
                  <c:v>0.36696284777855592</c:v>
                </c:pt>
                <c:pt idx="13">
                  <c:v>0.35297885291609482</c:v>
                </c:pt>
                <c:pt idx="14">
                  <c:v>0.34808164019494142</c:v>
                </c:pt>
                <c:pt idx="15">
                  <c:v>0.33185948383351827</c:v>
                </c:pt>
                <c:pt idx="16">
                  <c:v>0.32454003941659437</c:v>
                </c:pt>
                <c:pt idx="17">
                  <c:v>0.32125331491882819</c:v>
                </c:pt>
                <c:pt idx="18">
                  <c:v>0.31812422396059048</c:v>
                </c:pt>
                <c:pt idx="19">
                  <c:v>0.31835243475802011</c:v>
                </c:pt>
                <c:pt idx="20">
                  <c:v>0.32975231345056738</c:v>
                </c:pt>
                <c:pt idx="21">
                  <c:v>0.31985654028427241</c:v>
                </c:pt>
                <c:pt idx="22">
                  <c:v>0.31752427618382789</c:v>
                </c:pt>
                <c:pt idx="23">
                  <c:v>0.30673178330209716</c:v>
                </c:pt>
                <c:pt idx="24">
                  <c:v>0.30243537973709728</c:v>
                </c:pt>
                <c:pt idx="25">
                  <c:v>0.28662811856096432</c:v>
                </c:pt>
                <c:pt idx="26">
                  <c:v>0.24976480600139303</c:v>
                </c:pt>
                <c:pt idx="27">
                  <c:v>0.20855935991738361</c:v>
                </c:pt>
                <c:pt idx="28">
                  <c:v>0.19439149388647681</c:v>
                </c:pt>
                <c:pt idx="29">
                  <c:v>0.19269335981438826</c:v>
                </c:pt>
                <c:pt idx="30">
                  <c:v>0.1912960834547969</c:v>
                </c:pt>
                <c:pt idx="31">
                  <c:v>0.18092432450805215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0D-4D1A-9389-ACCC9548B9AA}"/>
            </c:ext>
          </c:extLst>
        </c:ser>
        <c:ser>
          <c:idx val="2"/>
          <c:order val="2"/>
          <c:tx>
            <c:strRef>
              <c:f>'BRA-Year'!$F$107</c:f>
              <c:strCache>
                <c:ptCount val="1"/>
                <c:pt idx="0">
                  <c:v>Acute respiratory unspecified </c:v>
                </c:pt>
              </c:strCache>
            </c:strRef>
          </c:tx>
          <c:spPr>
            <a:blipFill>
              <a:blip xmlns:r="http://schemas.openxmlformats.org/officeDocument/2006/relationships" r:embed="rId4"/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'BRA-Year'!$A$108:$A$139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'BRA-Year'!$F$108:$F$139</c:f>
              <c:numCache>
                <c:formatCode>0%</c:formatCode>
                <c:ptCount val="32"/>
                <c:pt idx="0">
                  <c:v>9.8670001548105832E-2</c:v>
                </c:pt>
                <c:pt idx="1">
                  <c:v>9.1184191055620353E-2</c:v>
                </c:pt>
                <c:pt idx="2">
                  <c:v>8.9943265090070099E-2</c:v>
                </c:pt>
                <c:pt idx="3">
                  <c:v>8.8979413359155851E-2</c:v>
                </c:pt>
                <c:pt idx="4">
                  <c:v>8.2214997005126439E-2</c:v>
                </c:pt>
                <c:pt idx="5">
                  <c:v>8.0973563541471297E-2</c:v>
                </c:pt>
                <c:pt idx="6">
                  <c:v>7.9255226383817989E-2</c:v>
                </c:pt>
                <c:pt idx="7">
                  <c:v>8.2278763961613641E-2</c:v>
                </c:pt>
                <c:pt idx="8">
                  <c:v>7.7293134204046349E-2</c:v>
                </c:pt>
                <c:pt idx="9">
                  <c:v>8.3379989978899199E-2</c:v>
                </c:pt>
                <c:pt idx="10">
                  <c:v>7.857668243589408E-2</c:v>
                </c:pt>
                <c:pt idx="11">
                  <c:v>8.5132912063588473E-2</c:v>
                </c:pt>
                <c:pt idx="12">
                  <c:v>7.4992205526108469E-2</c:v>
                </c:pt>
                <c:pt idx="13">
                  <c:v>7.8870976038298166E-2</c:v>
                </c:pt>
                <c:pt idx="14">
                  <c:v>8.2084275417943511E-2</c:v>
                </c:pt>
                <c:pt idx="15">
                  <c:v>8.540757382495695E-2</c:v>
                </c:pt>
                <c:pt idx="16">
                  <c:v>8.5342164440962182E-2</c:v>
                </c:pt>
                <c:pt idx="17">
                  <c:v>0.10374719079308492</c:v>
                </c:pt>
                <c:pt idx="18">
                  <c:v>9.5403371845229207E-2</c:v>
                </c:pt>
                <c:pt idx="19">
                  <c:v>0.10117928587915774</c:v>
                </c:pt>
                <c:pt idx="20">
                  <c:v>9.4688848214626392E-2</c:v>
                </c:pt>
                <c:pt idx="21">
                  <c:v>9.4658291780497811E-2</c:v>
                </c:pt>
                <c:pt idx="22">
                  <c:v>9.7150354287760768E-2</c:v>
                </c:pt>
                <c:pt idx="23">
                  <c:v>0.10330208404528281</c:v>
                </c:pt>
                <c:pt idx="24">
                  <c:v>0.10742191967750815</c:v>
                </c:pt>
                <c:pt idx="25">
                  <c:v>0.11477380596743975</c:v>
                </c:pt>
                <c:pt idx="26">
                  <c:v>0.11744497649835448</c:v>
                </c:pt>
                <c:pt idx="27">
                  <c:v>0.13636499119026671</c:v>
                </c:pt>
                <c:pt idx="28">
                  <c:v>0.14071349440462821</c:v>
                </c:pt>
                <c:pt idx="29">
                  <c:v>0.14166335786028281</c:v>
                </c:pt>
                <c:pt idx="30">
                  <c:v>0.15440038609793488</c:v>
                </c:pt>
                <c:pt idx="31">
                  <c:v>0.16028676577368201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0D-4D1A-9389-ACCC9548B9AA}"/>
            </c:ext>
          </c:extLst>
        </c:ser>
        <c:ser>
          <c:idx val="3"/>
          <c:order val="3"/>
          <c:tx>
            <c:strRef>
              <c:f>'BRA-Year'!$G$107</c:f>
              <c:strCache>
                <c:ptCount val="1"/>
                <c:pt idx="0">
                  <c:v>Heart failure and PA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'BRA-Year'!$A$108:$A$139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'BRA-Year'!$G$108:$G$139</c:f>
              <c:numCache>
                <c:formatCode>0%</c:formatCode>
                <c:ptCount val="32"/>
                <c:pt idx="0">
                  <c:v>9.9887900896073412E-2</c:v>
                </c:pt>
                <c:pt idx="1">
                  <c:v>9.993696777175258E-2</c:v>
                </c:pt>
                <c:pt idx="2">
                  <c:v>0.10246519722006933</c:v>
                </c:pt>
                <c:pt idx="3">
                  <c:v>0.10257568574043698</c:v>
                </c:pt>
                <c:pt idx="4">
                  <c:v>0.10050443868323636</c:v>
                </c:pt>
                <c:pt idx="5">
                  <c:v>9.6980559391250748E-2</c:v>
                </c:pt>
                <c:pt idx="6">
                  <c:v>9.9928190530522126E-2</c:v>
                </c:pt>
                <c:pt idx="7">
                  <c:v>9.4799336293662786E-2</c:v>
                </c:pt>
                <c:pt idx="8">
                  <c:v>9.4936822976706789E-2</c:v>
                </c:pt>
                <c:pt idx="9">
                  <c:v>0.10180629232752009</c:v>
                </c:pt>
                <c:pt idx="10">
                  <c:v>0.10245597618064747</c:v>
                </c:pt>
                <c:pt idx="11">
                  <c:v>0.10289344376404484</c:v>
                </c:pt>
                <c:pt idx="12">
                  <c:v>0.1002023624834127</c:v>
                </c:pt>
                <c:pt idx="13">
                  <c:v>9.916551627841616E-2</c:v>
                </c:pt>
                <c:pt idx="14">
                  <c:v>9.8673089157410493E-2</c:v>
                </c:pt>
                <c:pt idx="15">
                  <c:v>9.8051452108470716E-2</c:v>
                </c:pt>
                <c:pt idx="16">
                  <c:v>9.8167348206842697E-2</c:v>
                </c:pt>
                <c:pt idx="17">
                  <c:v>9.9616329542000753E-2</c:v>
                </c:pt>
                <c:pt idx="18">
                  <c:v>9.7753679146847239E-2</c:v>
                </c:pt>
                <c:pt idx="19">
                  <c:v>9.5366639406223308E-2</c:v>
                </c:pt>
                <c:pt idx="20">
                  <c:v>8.9673661630585627E-2</c:v>
                </c:pt>
                <c:pt idx="21">
                  <c:v>8.7475255312107911E-2</c:v>
                </c:pt>
                <c:pt idx="22">
                  <c:v>8.563011150130366E-2</c:v>
                </c:pt>
                <c:pt idx="23">
                  <c:v>8.3573216636801492E-2</c:v>
                </c:pt>
                <c:pt idx="24">
                  <c:v>8.3323955890896487E-2</c:v>
                </c:pt>
                <c:pt idx="25">
                  <c:v>8.4164431572590279E-2</c:v>
                </c:pt>
                <c:pt idx="26">
                  <c:v>8.6734906384947921E-2</c:v>
                </c:pt>
                <c:pt idx="27">
                  <c:v>9.3697898156556769E-2</c:v>
                </c:pt>
                <c:pt idx="28">
                  <c:v>9.4363116648564296E-2</c:v>
                </c:pt>
                <c:pt idx="29">
                  <c:v>9.1145118103424821E-2</c:v>
                </c:pt>
                <c:pt idx="30">
                  <c:v>8.6951558936746304E-2</c:v>
                </c:pt>
                <c:pt idx="31">
                  <c:v>8.8503277287583032E-2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0D-4D1A-9389-ACCC9548B9AA}"/>
            </c:ext>
          </c:extLst>
        </c:ser>
        <c:ser>
          <c:idx val="4"/>
          <c:order val="4"/>
          <c:tx>
            <c:strRef>
              <c:f>'BRA-Year'!$H$107</c:f>
              <c:strCache>
                <c:ptCount val="1"/>
                <c:pt idx="0">
                  <c:v>Unspecified Injuries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'BRA-Year'!$A$108:$A$139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'BRA-Year'!$H$108:$H$139</c:f>
              <c:numCache>
                <c:formatCode>0%</c:formatCode>
                <c:ptCount val="32"/>
                <c:pt idx="0">
                  <c:v>0.10594284729979872</c:v>
                </c:pt>
                <c:pt idx="1">
                  <c:v>0.1017020310214647</c:v>
                </c:pt>
                <c:pt idx="2">
                  <c:v>9.9356341013355373E-2</c:v>
                </c:pt>
                <c:pt idx="3">
                  <c:v>0.10332240424764705</c:v>
                </c:pt>
                <c:pt idx="4">
                  <c:v>9.8744181123469665E-2</c:v>
                </c:pt>
                <c:pt idx="5">
                  <c:v>9.7683281827918855E-2</c:v>
                </c:pt>
                <c:pt idx="6">
                  <c:v>0.11050652830349569</c:v>
                </c:pt>
                <c:pt idx="7">
                  <c:v>0.12983738227249991</c:v>
                </c:pt>
                <c:pt idx="8">
                  <c:v>0.12259834454767504</c:v>
                </c:pt>
                <c:pt idx="9">
                  <c:v>0.11721985536808588</c:v>
                </c:pt>
                <c:pt idx="10">
                  <c:v>0.11408882270512583</c:v>
                </c:pt>
                <c:pt idx="11">
                  <c:v>9.0536028096728491E-2</c:v>
                </c:pt>
                <c:pt idx="12">
                  <c:v>0.10059167786031402</c:v>
                </c:pt>
                <c:pt idx="13">
                  <c:v>9.797232097536504E-2</c:v>
                </c:pt>
                <c:pt idx="14">
                  <c:v>0.10435859032085874</c:v>
                </c:pt>
                <c:pt idx="15">
                  <c:v>0.10222872436053862</c:v>
                </c:pt>
                <c:pt idx="16">
                  <c:v>9.4631307271582754E-2</c:v>
                </c:pt>
                <c:pt idx="17">
                  <c:v>0.10409058135275016</c:v>
                </c:pt>
                <c:pt idx="18">
                  <c:v>0.10191013889943898</c:v>
                </c:pt>
                <c:pt idx="19">
                  <c:v>9.4184491486587141E-2</c:v>
                </c:pt>
                <c:pt idx="20">
                  <c:v>9.534927389496678E-2</c:v>
                </c:pt>
                <c:pt idx="21">
                  <c:v>9.0538229943998488E-2</c:v>
                </c:pt>
                <c:pt idx="22">
                  <c:v>7.74286056213455E-2</c:v>
                </c:pt>
                <c:pt idx="23">
                  <c:v>8.1689326586100855E-2</c:v>
                </c:pt>
                <c:pt idx="24">
                  <c:v>7.2536310360517664E-2</c:v>
                </c:pt>
                <c:pt idx="25">
                  <c:v>7.0014719945510021E-2</c:v>
                </c:pt>
                <c:pt idx="26">
                  <c:v>7.1288151161005037E-2</c:v>
                </c:pt>
                <c:pt idx="27">
                  <c:v>6.0295564846173627E-2</c:v>
                </c:pt>
                <c:pt idx="28">
                  <c:v>6.7084404467736822E-2</c:v>
                </c:pt>
                <c:pt idx="29">
                  <c:v>7.2938297921985515E-2</c:v>
                </c:pt>
                <c:pt idx="30">
                  <c:v>7.7655318712256075E-2</c:v>
                </c:pt>
                <c:pt idx="31">
                  <c:v>6.3836604200555452E-2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0D-4D1A-9389-ACCC9548B9AA}"/>
            </c:ext>
          </c:extLst>
        </c:ser>
        <c:ser>
          <c:idx val="5"/>
          <c:order val="5"/>
          <c:tx>
            <c:strRef>
              <c:f>'BRA-Year'!$I$107</c:f>
              <c:strCache>
                <c:ptCount val="1"/>
                <c:pt idx="0">
                  <c:v>Hypertension /arthrosclerosis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'BRA-Year'!$A$108:$A$139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'BRA-Year'!$I$108:$I$139</c:f>
              <c:numCache>
                <c:formatCode>0%</c:formatCode>
                <c:ptCount val="32"/>
                <c:pt idx="0">
                  <c:v>3.3755678381966525E-2</c:v>
                </c:pt>
                <c:pt idx="1">
                  <c:v>2.7405494992866691E-2</c:v>
                </c:pt>
                <c:pt idx="2">
                  <c:v>2.6838890800222896E-2</c:v>
                </c:pt>
                <c:pt idx="3">
                  <c:v>2.631228900406278E-2</c:v>
                </c:pt>
                <c:pt idx="4">
                  <c:v>2.6907913409905261E-2</c:v>
                </c:pt>
                <c:pt idx="5">
                  <c:v>2.5655447852198542E-2</c:v>
                </c:pt>
                <c:pt idx="6">
                  <c:v>2.5061822025699402E-2</c:v>
                </c:pt>
                <c:pt idx="7">
                  <c:v>2.559381555098475E-2</c:v>
                </c:pt>
                <c:pt idx="8">
                  <c:v>2.7539507875378635E-2</c:v>
                </c:pt>
                <c:pt idx="9">
                  <c:v>2.5858535851314885E-2</c:v>
                </c:pt>
                <c:pt idx="10">
                  <c:v>2.5932299406106384E-2</c:v>
                </c:pt>
                <c:pt idx="11">
                  <c:v>2.6263412278620338E-2</c:v>
                </c:pt>
                <c:pt idx="12">
                  <c:v>2.4367964509313604E-2</c:v>
                </c:pt>
                <c:pt idx="13">
                  <c:v>2.487824981971911E-2</c:v>
                </c:pt>
                <c:pt idx="14">
                  <c:v>2.3320711668767983E-2</c:v>
                </c:pt>
                <c:pt idx="15">
                  <c:v>2.3602065081746709E-2</c:v>
                </c:pt>
                <c:pt idx="16">
                  <c:v>2.4588331707606825E-2</c:v>
                </c:pt>
                <c:pt idx="17">
                  <c:v>2.6677631035326811E-2</c:v>
                </c:pt>
                <c:pt idx="18">
                  <c:v>2.711731673070197E-2</c:v>
                </c:pt>
                <c:pt idx="19">
                  <c:v>2.7697474236241453E-2</c:v>
                </c:pt>
                <c:pt idx="20">
                  <c:v>2.8476745618968104E-2</c:v>
                </c:pt>
                <c:pt idx="21">
                  <c:v>2.9931037459274366E-2</c:v>
                </c:pt>
                <c:pt idx="22">
                  <c:v>3.0935369021293648E-2</c:v>
                </c:pt>
                <c:pt idx="23">
                  <c:v>3.2127551591423553E-2</c:v>
                </c:pt>
                <c:pt idx="24">
                  <c:v>3.4628039128765144E-2</c:v>
                </c:pt>
                <c:pt idx="25">
                  <c:v>3.8494982710279874E-2</c:v>
                </c:pt>
                <c:pt idx="26">
                  <c:v>4.5363715655924494E-2</c:v>
                </c:pt>
                <c:pt idx="27">
                  <c:v>5.3405037999439235E-2</c:v>
                </c:pt>
                <c:pt idx="28">
                  <c:v>5.6878664953494945E-2</c:v>
                </c:pt>
                <c:pt idx="29">
                  <c:v>5.9968240118729373E-2</c:v>
                </c:pt>
                <c:pt idx="30">
                  <c:v>5.6815074783360335E-2</c:v>
                </c:pt>
                <c:pt idx="31">
                  <c:v>6.134559648380964E-2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0D-4D1A-9389-ACCC9548B9AA}"/>
            </c:ext>
          </c:extLst>
        </c:ser>
        <c:ser>
          <c:idx val="6"/>
          <c:order val="6"/>
          <c:tx>
            <c:strRef>
              <c:f>'BRA-Year'!$J$107</c:f>
              <c:strCache>
                <c:ptCount val="1"/>
                <c:pt idx="0">
                  <c:v>Unspecified in Cancer</c:v>
                </c:pt>
              </c:strCache>
            </c:strRef>
          </c:tx>
          <c:spPr>
            <a:pattFill prst="shingle">
              <a:fgClr>
                <a:srgbClr val="7030A0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'BRA-Year'!$A$108:$A$139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'BRA-Year'!$J$108:$J$139</c:f>
              <c:numCache>
                <c:formatCode>0%</c:formatCode>
                <c:ptCount val="32"/>
                <c:pt idx="0">
                  <c:v>2.2185224866872168E-2</c:v>
                </c:pt>
                <c:pt idx="1">
                  <c:v>2.1688516917695598E-2</c:v>
                </c:pt>
                <c:pt idx="2">
                  <c:v>2.2202640022384229E-2</c:v>
                </c:pt>
                <c:pt idx="3">
                  <c:v>2.3227305974275202E-2</c:v>
                </c:pt>
                <c:pt idx="4">
                  <c:v>2.3523204511600185E-2</c:v>
                </c:pt>
                <c:pt idx="5">
                  <c:v>2.2713253567186672E-2</c:v>
                </c:pt>
                <c:pt idx="6">
                  <c:v>2.4221025247957668E-2</c:v>
                </c:pt>
                <c:pt idx="7">
                  <c:v>2.337826071731456E-2</c:v>
                </c:pt>
                <c:pt idx="8">
                  <c:v>2.5256834987055762E-2</c:v>
                </c:pt>
                <c:pt idx="9">
                  <c:v>2.5630150774736515E-2</c:v>
                </c:pt>
                <c:pt idx="10">
                  <c:v>2.7958056083226879E-2</c:v>
                </c:pt>
                <c:pt idx="11">
                  <c:v>2.9108116432869872E-2</c:v>
                </c:pt>
                <c:pt idx="12">
                  <c:v>3.0030252099892074E-2</c:v>
                </c:pt>
                <c:pt idx="13">
                  <c:v>3.0432867782959262E-2</c:v>
                </c:pt>
                <c:pt idx="14">
                  <c:v>2.9523506041520414E-2</c:v>
                </c:pt>
                <c:pt idx="15">
                  <c:v>3.0471198277070708E-2</c:v>
                </c:pt>
                <c:pt idx="16">
                  <c:v>3.2712661053671183E-2</c:v>
                </c:pt>
                <c:pt idx="17">
                  <c:v>3.4545194591308719E-2</c:v>
                </c:pt>
                <c:pt idx="18">
                  <c:v>3.2756551153654022E-2</c:v>
                </c:pt>
                <c:pt idx="19">
                  <c:v>3.3676144581259601E-2</c:v>
                </c:pt>
                <c:pt idx="20">
                  <c:v>3.7259665770083938E-2</c:v>
                </c:pt>
                <c:pt idx="21">
                  <c:v>3.9669131049047755E-2</c:v>
                </c:pt>
                <c:pt idx="22">
                  <c:v>4.0677717036412028E-2</c:v>
                </c:pt>
                <c:pt idx="23">
                  <c:v>3.9556620028237621E-2</c:v>
                </c:pt>
                <c:pt idx="24">
                  <c:v>4.0824892510101359E-2</c:v>
                </c:pt>
                <c:pt idx="25">
                  <c:v>4.1251289038634661E-2</c:v>
                </c:pt>
                <c:pt idx="26">
                  <c:v>4.6361846887649757E-2</c:v>
                </c:pt>
                <c:pt idx="27">
                  <c:v>5.350730414196999E-2</c:v>
                </c:pt>
                <c:pt idx="28">
                  <c:v>5.3647674485993196E-2</c:v>
                </c:pt>
                <c:pt idx="29">
                  <c:v>5.4522982030556492E-2</c:v>
                </c:pt>
                <c:pt idx="30">
                  <c:v>5.5172389594162985E-2</c:v>
                </c:pt>
                <c:pt idx="31">
                  <c:v>5.5861236458791333E-2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0D-4D1A-9389-ACCC9548B9AA}"/>
            </c:ext>
          </c:extLst>
        </c:ser>
        <c:ser>
          <c:idx val="7"/>
          <c:order val="7"/>
          <c:tx>
            <c:strRef>
              <c:f>'BRA-Year'!$K$107</c:f>
              <c:strCache>
                <c:ptCount val="1"/>
                <c:pt idx="0">
                  <c:v>Special signs and symptom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'BRA-Year'!$A$108:$A$139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'BRA-Year'!$K$108:$K$139</c:f>
              <c:numCache>
                <c:formatCode>0%</c:formatCode>
                <c:ptCount val="32"/>
                <c:pt idx="0">
                  <c:v>1.6820413077330582E-2</c:v>
                </c:pt>
                <c:pt idx="1">
                  <c:v>1.77509694921653E-2</c:v>
                </c:pt>
                <c:pt idx="2">
                  <c:v>1.8916325167019899E-2</c:v>
                </c:pt>
                <c:pt idx="3">
                  <c:v>2.0077860425415196E-2</c:v>
                </c:pt>
                <c:pt idx="4">
                  <c:v>2.1742955753737078E-2</c:v>
                </c:pt>
                <c:pt idx="5">
                  <c:v>2.1659836404294835E-2</c:v>
                </c:pt>
                <c:pt idx="6">
                  <c:v>2.38006268590868E-2</c:v>
                </c:pt>
                <c:pt idx="7">
                  <c:v>2.4965341387349828E-2</c:v>
                </c:pt>
                <c:pt idx="8">
                  <c:v>2.7263306997843562E-2</c:v>
                </c:pt>
                <c:pt idx="9">
                  <c:v>2.8305171724872537E-2</c:v>
                </c:pt>
                <c:pt idx="10">
                  <c:v>3.0194267572327359E-2</c:v>
                </c:pt>
                <c:pt idx="11">
                  <c:v>3.1228480309204599E-2</c:v>
                </c:pt>
                <c:pt idx="12">
                  <c:v>3.1048158203061418E-2</c:v>
                </c:pt>
                <c:pt idx="13">
                  <c:v>3.5918635566689096E-2</c:v>
                </c:pt>
                <c:pt idx="14">
                  <c:v>3.7087681503202866E-2</c:v>
                </c:pt>
                <c:pt idx="15">
                  <c:v>4.1345935001774893E-2</c:v>
                </c:pt>
                <c:pt idx="16">
                  <c:v>4.2356631521393961E-2</c:v>
                </c:pt>
                <c:pt idx="17">
                  <c:v>3.7589819931355795E-2</c:v>
                </c:pt>
                <c:pt idx="18">
                  <c:v>4.1950275296063842E-2</c:v>
                </c:pt>
                <c:pt idx="19">
                  <c:v>4.4577037403642147E-2</c:v>
                </c:pt>
                <c:pt idx="20">
                  <c:v>4.3195888080807224E-2</c:v>
                </c:pt>
                <c:pt idx="21">
                  <c:v>4.4748306154118865E-2</c:v>
                </c:pt>
                <c:pt idx="22">
                  <c:v>4.7912975758033931E-2</c:v>
                </c:pt>
                <c:pt idx="23">
                  <c:v>4.9072419974777959E-2</c:v>
                </c:pt>
                <c:pt idx="24">
                  <c:v>5.0731226288696252E-2</c:v>
                </c:pt>
                <c:pt idx="25">
                  <c:v>5.089457851679452E-2</c:v>
                </c:pt>
                <c:pt idx="26">
                  <c:v>5.0389441290260087E-2</c:v>
                </c:pt>
                <c:pt idx="27">
                  <c:v>4.7360279790932165E-2</c:v>
                </c:pt>
                <c:pt idx="28">
                  <c:v>4.6317295942403483E-2</c:v>
                </c:pt>
                <c:pt idx="29">
                  <c:v>4.300156325125485E-2</c:v>
                </c:pt>
                <c:pt idx="30">
                  <c:v>4.2585431596458653E-2</c:v>
                </c:pt>
                <c:pt idx="31">
                  <c:v>4.4874390572977971E-2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50D-4D1A-9389-ACCC9548B9AA}"/>
            </c:ext>
          </c:extLst>
        </c:ser>
        <c:ser>
          <c:idx val="8"/>
          <c:order val="8"/>
          <c:tx>
            <c:strRef>
              <c:f>'BRA-Year'!$L$107</c:f>
              <c:strCache>
                <c:ptCount val="1"/>
                <c:pt idx="0">
                  <c:v>interm_other</c:v>
                </c:pt>
              </c:strCache>
            </c:strRef>
          </c:tx>
          <c:spPr>
            <a:pattFill prst="solidDmnd">
              <a:fgClr>
                <a:srgbClr val="FF0000"/>
              </a:fgClr>
              <a:bgClr>
                <a:srgbClr val="7030A0"/>
              </a:bgClr>
            </a:pattFill>
            <a:ln>
              <a:noFill/>
            </a:ln>
            <a:effectLst/>
          </c:spPr>
          <c:invertIfNegative val="0"/>
          <c:cat>
            <c:strRef>
              <c:f>'BRA-Year'!$A$108:$A$139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'BRA-Year'!$L$108:$L$139</c:f>
              <c:numCache>
                <c:formatCode>0%</c:formatCode>
                <c:ptCount val="32"/>
                <c:pt idx="0">
                  <c:v>2.6747718540469891E-2</c:v>
                </c:pt>
                <c:pt idx="1">
                  <c:v>2.5589387296054821E-2</c:v>
                </c:pt>
                <c:pt idx="2">
                  <c:v>2.4416686312209224E-2</c:v>
                </c:pt>
                <c:pt idx="3">
                  <c:v>2.4955114490958351E-2</c:v>
                </c:pt>
                <c:pt idx="4">
                  <c:v>2.3241145436741426E-2</c:v>
                </c:pt>
                <c:pt idx="5">
                  <c:v>2.2112656882560283E-2</c:v>
                </c:pt>
                <c:pt idx="6">
                  <c:v>2.3423281317268972E-2</c:v>
                </c:pt>
                <c:pt idx="7">
                  <c:v>2.3400269540165587E-2</c:v>
                </c:pt>
                <c:pt idx="8">
                  <c:v>2.4476455725680347E-2</c:v>
                </c:pt>
                <c:pt idx="9">
                  <c:v>2.7328461078228866E-2</c:v>
                </c:pt>
                <c:pt idx="10">
                  <c:v>2.6328583188808395E-2</c:v>
                </c:pt>
                <c:pt idx="11">
                  <c:v>2.8504299997567137E-2</c:v>
                </c:pt>
                <c:pt idx="12">
                  <c:v>2.7445409869581227E-2</c:v>
                </c:pt>
                <c:pt idx="13">
                  <c:v>2.8409290309690541E-2</c:v>
                </c:pt>
                <c:pt idx="14">
                  <c:v>2.6719729605702767E-2</c:v>
                </c:pt>
                <c:pt idx="15">
                  <c:v>2.6947220886342185E-2</c:v>
                </c:pt>
                <c:pt idx="16">
                  <c:v>2.675400383750651E-2</c:v>
                </c:pt>
                <c:pt idx="17">
                  <c:v>2.8005407866032436E-2</c:v>
                </c:pt>
                <c:pt idx="18">
                  <c:v>2.8469794857093892E-2</c:v>
                </c:pt>
                <c:pt idx="19">
                  <c:v>2.9521000282488736E-2</c:v>
                </c:pt>
                <c:pt idx="20">
                  <c:v>2.881328437561665E-2</c:v>
                </c:pt>
                <c:pt idx="21">
                  <c:v>2.9510780838905539E-2</c:v>
                </c:pt>
                <c:pt idx="22">
                  <c:v>3.0821996021382195E-2</c:v>
                </c:pt>
                <c:pt idx="23">
                  <c:v>3.0753300706524846E-2</c:v>
                </c:pt>
                <c:pt idx="24">
                  <c:v>3.1314979452768649E-2</c:v>
                </c:pt>
                <c:pt idx="25">
                  <c:v>3.3481682636382959E-2</c:v>
                </c:pt>
                <c:pt idx="26">
                  <c:v>3.5630587320614339E-2</c:v>
                </c:pt>
                <c:pt idx="27">
                  <c:v>3.8377442947014478E-2</c:v>
                </c:pt>
                <c:pt idx="28">
                  <c:v>3.8995187852228871E-2</c:v>
                </c:pt>
                <c:pt idx="29">
                  <c:v>3.8311763644733009E-2</c:v>
                </c:pt>
                <c:pt idx="30">
                  <c:v>3.7681220367552594E-2</c:v>
                </c:pt>
                <c:pt idx="31">
                  <c:v>3.6593473028120292E-2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0D-4D1A-9389-ACCC9548B9AA}"/>
            </c:ext>
          </c:extLst>
        </c:ser>
        <c:ser>
          <c:idx val="9"/>
          <c:order val="9"/>
          <c:tx>
            <c:strRef>
              <c:f>'BRA-Year'!$M$107</c:f>
              <c:strCache>
                <c:ptCount val="1"/>
                <c:pt idx="0">
                  <c:v>Septicemia </c:v>
                </c:pt>
              </c:strCache>
            </c:strRef>
          </c:tx>
          <c:spPr>
            <a:blipFill>
              <a:blip xmlns:r="http://schemas.openxmlformats.org/officeDocument/2006/relationships" r:embed="rId5"/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'BRA-Year'!$A$108:$A$139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'BRA-Year'!$M$108:$M$139</c:f>
              <c:numCache>
                <c:formatCode>0%</c:formatCode>
                <c:ptCount val="32"/>
                <c:pt idx="0">
                  <c:v>1.7208946866648051E-2</c:v>
                </c:pt>
                <c:pt idx="1">
                  <c:v>1.6398700805563896E-2</c:v>
                </c:pt>
                <c:pt idx="2">
                  <c:v>1.6763493337246391E-2</c:v>
                </c:pt>
                <c:pt idx="3">
                  <c:v>1.8836928181883164E-2</c:v>
                </c:pt>
                <c:pt idx="4">
                  <c:v>1.6873922726449244E-2</c:v>
                </c:pt>
                <c:pt idx="5">
                  <c:v>1.9659207268033854E-2</c:v>
                </c:pt>
                <c:pt idx="6">
                  <c:v>1.855071178577869E-2</c:v>
                </c:pt>
                <c:pt idx="7">
                  <c:v>1.869527254411045E-2</c:v>
                </c:pt>
                <c:pt idx="8">
                  <c:v>1.9845019197256876E-2</c:v>
                </c:pt>
                <c:pt idx="9">
                  <c:v>1.9672701512942124E-2</c:v>
                </c:pt>
                <c:pt idx="10">
                  <c:v>2.1460684335488218E-2</c:v>
                </c:pt>
                <c:pt idx="11">
                  <c:v>2.0311135868466394E-2</c:v>
                </c:pt>
                <c:pt idx="12">
                  <c:v>2.1404400782639822E-2</c:v>
                </c:pt>
                <c:pt idx="13">
                  <c:v>2.3713159759352273E-2</c:v>
                </c:pt>
                <c:pt idx="14">
                  <c:v>2.3016004709862783E-2</c:v>
                </c:pt>
                <c:pt idx="15">
                  <c:v>2.4736986081737761E-2</c:v>
                </c:pt>
                <c:pt idx="16">
                  <c:v>2.3102949561373695E-2</c:v>
                </c:pt>
                <c:pt idx="17">
                  <c:v>2.793164248654879E-2</c:v>
                </c:pt>
                <c:pt idx="18">
                  <c:v>2.8472400787973258E-2</c:v>
                </c:pt>
                <c:pt idx="19">
                  <c:v>2.9294631531920107E-2</c:v>
                </c:pt>
                <c:pt idx="20">
                  <c:v>2.8104781730040763E-2</c:v>
                </c:pt>
                <c:pt idx="21">
                  <c:v>2.7231597695310177E-2</c:v>
                </c:pt>
                <c:pt idx="22">
                  <c:v>2.8575149295864282E-2</c:v>
                </c:pt>
                <c:pt idx="23">
                  <c:v>2.9193956990265234E-2</c:v>
                </c:pt>
                <c:pt idx="24">
                  <c:v>3.1027106889457982E-2</c:v>
                </c:pt>
                <c:pt idx="25">
                  <c:v>3.1343212584740814E-2</c:v>
                </c:pt>
                <c:pt idx="26">
                  <c:v>3.4554224181537634E-2</c:v>
                </c:pt>
                <c:pt idx="27">
                  <c:v>3.2061817658290817E-2</c:v>
                </c:pt>
                <c:pt idx="28">
                  <c:v>3.2180334238180813E-2</c:v>
                </c:pt>
                <c:pt idx="29">
                  <c:v>3.1152508356255087E-2</c:v>
                </c:pt>
                <c:pt idx="30">
                  <c:v>3.2689433938130348E-2</c:v>
                </c:pt>
                <c:pt idx="31">
                  <c:v>3.4094697096041598E-2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50D-4D1A-9389-ACCC9548B9AA}"/>
            </c:ext>
          </c:extLst>
        </c:ser>
        <c:ser>
          <c:idx val="10"/>
          <c:order val="10"/>
          <c:tx>
            <c:strRef>
              <c:f>'BRA-Year'!$N$107</c:f>
              <c:strCache>
                <c:ptCount val="1"/>
                <c:pt idx="0">
                  <c:v>Intermediate_respiratory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'BRA-Year'!$A$108:$A$139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'BRA-Year'!$N$108:$N$139</c:f>
              <c:numCache>
                <c:formatCode>0%</c:formatCode>
                <c:ptCount val="32"/>
                <c:pt idx="0">
                  <c:v>2.0425007031872274E-2</c:v>
                </c:pt>
                <c:pt idx="1">
                  <c:v>2.3918353559655096E-2</c:v>
                </c:pt>
                <c:pt idx="2">
                  <c:v>2.4514007028245487E-2</c:v>
                </c:pt>
                <c:pt idx="3">
                  <c:v>2.4690765238405882E-2</c:v>
                </c:pt>
                <c:pt idx="4">
                  <c:v>2.6526611327225832E-2</c:v>
                </c:pt>
                <c:pt idx="5">
                  <c:v>2.6540537703226903E-2</c:v>
                </c:pt>
                <c:pt idx="6">
                  <c:v>2.7280309909138434E-2</c:v>
                </c:pt>
                <c:pt idx="7">
                  <c:v>2.7860724304640667E-2</c:v>
                </c:pt>
                <c:pt idx="8">
                  <c:v>2.8065691937608963E-2</c:v>
                </c:pt>
                <c:pt idx="9">
                  <c:v>2.9277023114567733E-2</c:v>
                </c:pt>
                <c:pt idx="10">
                  <c:v>2.9769860424401336E-2</c:v>
                </c:pt>
                <c:pt idx="11">
                  <c:v>2.9774396637341858E-2</c:v>
                </c:pt>
                <c:pt idx="12">
                  <c:v>2.8491529419758261E-2</c:v>
                </c:pt>
                <c:pt idx="13">
                  <c:v>3.0202915797360546E-2</c:v>
                </c:pt>
                <c:pt idx="14">
                  <c:v>3.0236851015081431E-2</c:v>
                </c:pt>
                <c:pt idx="15">
                  <c:v>3.2235571260250076E-2</c:v>
                </c:pt>
                <c:pt idx="16">
                  <c:v>3.3679260478880646E-2</c:v>
                </c:pt>
                <c:pt idx="17">
                  <c:v>3.5338704040216953E-2</c:v>
                </c:pt>
                <c:pt idx="18">
                  <c:v>3.7150150616268238E-2</c:v>
                </c:pt>
                <c:pt idx="19">
                  <c:v>3.8751814889009452E-2</c:v>
                </c:pt>
                <c:pt idx="20">
                  <c:v>3.9602767521100923E-2</c:v>
                </c:pt>
                <c:pt idx="21">
                  <c:v>4.0143531160384348E-2</c:v>
                </c:pt>
                <c:pt idx="22">
                  <c:v>4.1602737649325941E-2</c:v>
                </c:pt>
                <c:pt idx="23">
                  <c:v>4.153685977197543E-2</c:v>
                </c:pt>
                <c:pt idx="24">
                  <c:v>4.029710846764633E-2</c:v>
                </c:pt>
                <c:pt idx="25">
                  <c:v>3.8784987493226626E-2</c:v>
                </c:pt>
                <c:pt idx="26">
                  <c:v>3.8436145377355624E-2</c:v>
                </c:pt>
                <c:pt idx="27">
                  <c:v>3.2039706059905783E-2</c:v>
                </c:pt>
                <c:pt idx="28">
                  <c:v>3.1427722977406085E-2</c:v>
                </c:pt>
                <c:pt idx="29">
                  <c:v>3.0670531260434713E-2</c:v>
                </c:pt>
                <c:pt idx="30">
                  <c:v>3.0109946213835601E-2</c:v>
                </c:pt>
                <c:pt idx="31">
                  <c:v>3.1953259069275715E-2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50D-4D1A-9389-ACCC9548B9AA}"/>
            </c:ext>
          </c:extLst>
        </c:ser>
        <c:ser>
          <c:idx val="11"/>
          <c:order val="11"/>
          <c:tx>
            <c:strRef>
              <c:f>'BRA-Year'!$O$107</c:f>
              <c:strCache>
                <c:ptCount val="1"/>
                <c:pt idx="0">
                  <c:v>Intermediate Kidney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'BRA-Year'!$A$108:$A$139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'BRA-Year'!$O$108:$O$139</c:f>
              <c:numCache>
                <c:formatCode>0%</c:formatCode>
                <c:ptCount val="32"/>
                <c:pt idx="0">
                  <c:v>1.0080060560838008E-2</c:v>
                </c:pt>
                <c:pt idx="1">
                  <c:v>8.9838226895545738E-3</c:v>
                </c:pt>
                <c:pt idx="2">
                  <c:v>9.4779564006427751E-3</c:v>
                </c:pt>
                <c:pt idx="3">
                  <c:v>9.6228578429151407E-3</c:v>
                </c:pt>
                <c:pt idx="4">
                  <c:v>9.2687745988308048E-3</c:v>
                </c:pt>
                <c:pt idx="5">
                  <c:v>8.8581932068580501E-3</c:v>
                </c:pt>
                <c:pt idx="6">
                  <c:v>8.8435612887775173E-3</c:v>
                </c:pt>
                <c:pt idx="7">
                  <c:v>8.8377650870684957E-3</c:v>
                </c:pt>
                <c:pt idx="8">
                  <c:v>9.1789886411290621E-3</c:v>
                </c:pt>
                <c:pt idx="9">
                  <c:v>1.0372083956521963E-2</c:v>
                </c:pt>
                <c:pt idx="10">
                  <c:v>1.0397975124187584E-2</c:v>
                </c:pt>
                <c:pt idx="11">
                  <c:v>1.0585006217138928E-2</c:v>
                </c:pt>
                <c:pt idx="12">
                  <c:v>1.0408227423280346E-2</c:v>
                </c:pt>
                <c:pt idx="13">
                  <c:v>1.0697877374464817E-2</c:v>
                </c:pt>
                <c:pt idx="14">
                  <c:v>1.0097846893951497E-2</c:v>
                </c:pt>
                <c:pt idx="15">
                  <c:v>1.0269127619666944E-2</c:v>
                </c:pt>
                <c:pt idx="16">
                  <c:v>1.0813678126583855E-2</c:v>
                </c:pt>
                <c:pt idx="17">
                  <c:v>1.1746500774326775E-2</c:v>
                </c:pt>
                <c:pt idx="18">
                  <c:v>1.1807472814415782E-2</c:v>
                </c:pt>
                <c:pt idx="19">
                  <c:v>1.1695718779379111E-2</c:v>
                </c:pt>
                <c:pt idx="20">
                  <c:v>1.1718127684506956E-2</c:v>
                </c:pt>
                <c:pt idx="21">
                  <c:v>1.1981181072723574E-2</c:v>
                </c:pt>
                <c:pt idx="22">
                  <c:v>1.2530293149304598E-2</c:v>
                </c:pt>
                <c:pt idx="23">
                  <c:v>1.2748585699761474E-2</c:v>
                </c:pt>
                <c:pt idx="24">
                  <c:v>1.3360822214708407E-2</c:v>
                </c:pt>
                <c:pt idx="25">
                  <c:v>1.4137102723473892E-2</c:v>
                </c:pt>
                <c:pt idx="26">
                  <c:v>1.5279500801329468E-2</c:v>
                </c:pt>
                <c:pt idx="27">
                  <c:v>1.4129311368032986E-2</c:v>
                </c:pt>
                <c:pt idx="28">
                  <c:v>1.4478807112047085E-2</c:v>
                </c:pt>
                <c:pt idx="29">
                  <c:v>1.524997193067611E-2</c:v>
                </c:pt>
                <c:pt idx="30">
                  <c:v>1.5564501546284665E-2</c:v>
                </c:pt>
                <c:pt idx="31">
                  <c:v>1.6072437523743467E-2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50D-4D1A-9389-ACCC9548B9AA}"/>
            </c:ext>
          </c:extLst>
        </c:ser>
        <c:ser>
          <c:idx val="12"/>
          <c:order val="12"/>
          <c:tx>
            <c:strRef>
              <c:f>'BRA-Year'!$P$107</c:f>
              <c:strCache>
                <c:ptCount val="1"/>
                <c:pt idx="0">
                  <c:v>Ill-defined except Chapter18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'BRA-Year'!$A$108:$A$139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'BRA-Year'!$P$108:$P$139</c:f>
              <c:numCache>
                <c:formatCode>0%</c:formatCode>
                <c:ptCount val="32"/>
                <c:pt idx="0">
                  <c:v>3.1901477010592722E-3</c:v>
                </c:pt>
                <c:pt idx="1">
                  <c:v>2.6650574539490981E-3</c:v>
                </c:pt>
                <c:pt idx="2">
                  <c:v>2.7493102277541086E-3</c:v>
                </c:pt>
                <c:pt idx="3">
                  <c:v>2.6080642749100832E-3</c:v>
                </c:pt>
                <c:pt idx="4">
                  <c:v>2.38966715938614E-3</c:v>
                </c:pt>
                <c:pt idx="5">
                  <c:v>2.7428059119780071E-3</c:v>
                </c:pt>
                <c:pt idx="6">
                  <c:v>2.3197887000344234E-3</c:v>
                </c:pt>
                <c:pt idx="7">
                  <c:v>2.5065603802560069E-3</c:v>
                </c:pt>
                <c:pt idx="8">
                  <c:v>2.8800316063138263E-3</c:v>
                </c:pt>
                <c:pt idx="9">
                  <c:v>2.8378060579099676E-3</c:v>
                </c:pt>
                <c:pt idx="10">
                  <c:v>3.1370335572604297E-3</c:v>
                </c:pt>
                <c:pt idx="11">
                  <c:v>3.2012681699239934E-3</c:v>
                </c:pt>
                <c:pt idx="12">
                  <c:v>2.987399626834664E-3</c:v>
                </c:pt>
                <c:pt idx="13">
                  <c:v>3.2372129528175117E-3</c:v>
                </c:pt>
                <c:pt idx="14">
                  <c:v>3.1628109922832372E-3</c:v>
                </c:pt>
                <c:pt idx="15">
                  <c:v>3.2068671113192567E-3</c:v>
                </c:pt>
                <c:pt idx="16">
                  <c:v>3.4822050179065004E-3</c:v>
                </c:pt>
                <c:pt idx="17">
                  <c:v>5.2347983095635568E-3</c:v>
                </c:pt>
                <c:pt idx="18">
                  <c:v>5.0711414886439286E-3</c:v>
                </c:pt>
                <c:pt idx="19">
                  <c:v>5.3045743883248482E-3</c:v>
                </c:pt>
                <c:pt idx="20">
                  <c:v>5.8552682923664646E-3</c:v>
                </c:pt>
                <c:pt idx="21">
                  <c:v>6.280644952260518E-3</c:v>
                </c:pt>
                <c:pt idx="22">
                  <c:v>6.7611534492649115E-3</c:v>
                </c:pt>
                <c:pt idx="23">
                  <c:v>7.1603035036050915E-3</c:v>
                </c:pt>
                <c:pt idx="24">
                  <c:v>7.3458007602696567E-3</c:v>
                </c:pt>
                <c:pt idx="25">
                  <c:v>7.5703857252708926E-3</c:v>
                </c:pt>
                <c:pt idx="26">
                  <c:v>8.6567651962334499E-3</c:v>
                </c:pt>
                <c:pt idx="27">
                  <c:v>1.1658340248506092E-2</c:v>
                </c:pt>
                <c:pt idx="28">
                  <c:v>1.263725281828329E-2</c:v>
                </c:pt>
                <c:pt idx="29">
                  <c:v>1.3822994798668598E-2</c:v>
                </c:pt>
                <c:pt idx="30">
                  <c:v>1.3123011107651777E-2</c:v>
                </c:pt>
                <c:pt idx="31">
                  <c:v>1.4826933665370563E-2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50D-4D1A-9389-ACCC9548B9AA}"/>
            </c:ext>
          </c:extLst>
        </c:ser>
        <c:ser>
          <c:idx val="13"/>
          <c:order val="13"/>
          <c:tx>
            <c:strRef>
              <c:f>'BRA-Year'!$Q$107</c:f>
              <c:strCache>
                <c:ptCount val="1"/>
                <c:pt idx="0">
                  <c:v>Other Unspecified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'BRA-Year'!$A$108:$A$139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'BRA-Year'!$Q$108:$Q$139</c:f>
              <c:numCache>
                <c:formatCode>0%</c:formatCode>
                <c:ptCount val="32"/>
                <c:pt idx="0">
                  <c:v>3.2182101376270811E-2</c:v>
                </c:pt>
                <c:pt idx="1">
                  <c:v>2.9195468660818499E-2</c:v>
                </c:pt>
                <c:pt idx="2">
                  <c:v>3.2033054128464626E-2</c:v>
                </c:pt>
                <c:pt idx="3">
                  <c:v>3.4854484949595907E-2</c:v>
                </c:pt>
                <c:pt idx="4">
                  <c:v>3.3802526757096239E-2</c:v>
                </c:pt>
                <c:pt idx="5">
                  <c:v>2.8468543855534312E-2</c:v>
                </c:pt>
                <c:pt idx="6">
                  <c:v>2.4584567337904574E-2</c:v>
                </c:pt>
                <c:pt idx="7">
                  <c:v>2.3511991655983389E-2</c:v>
                </c:pt>
                <c:pt idx="8">
                  <c:v>2.5945997216320682E-2</c:v>
                </c:pt>
                <c:pt idx="9">
                  <c:v>2.3874891388992538E-2</c:v>
                </c:pt>
                <c:pt idx="10">
                  <c:v>2.7643421614011655E-2</c:v>
                </c:pt>
                <c:pt idx="11">
                  <c:v>3.2956953368786075E-2</c:v>
                </c:pt>
                <c:pt idx="12">
                  <c:v>3.7655292443499147E-2</c:v>
                </c:pt>
                <c:pt idx="13">
                  <c:v>3.8343215832052968E-2</c:v>
                </c:pt>
                <c:pt idx="14">
                  <c:v>4.2425129371289554E-2</c:v>
                </c:pt>
                <c:pt idx="15">
                  <c:v>4.6724888551085642E-2</c:v>
                </c:pt>
                <c:pt idx="16">
                  <c:v>5.2891624204341785E-2</c:v>
                </c:pt>
                <c:pt idx="17">
                  <c:v>1.3131791275907922E-2</c:v>
                </c:pt>
                <c:pt idx="18">
                  <c:v>1.3486736158461033E-2</c:v>
                </c:pt>
                <c:pt idx="19">
                  <c:v>1.2628060583183609E-2</c:v>
                </c:pt>
                <c:pt idx="20">
                  <c:v>1.2657314110304164E-2</c:v>
                </c:pt>
                <c:pt idx="21">
                  <c:v>1.3106784183760052E-2</c:v>
                </c:pt>
                <c:pt idx="22">
                  <c:v>1.2280376568391378E-2</c:v>
                </c:pt>
                <c:pt idx="23">
                  <c:v>1.1971926113363748E-2</c:v>
                </c:pt>
                <c:pt idx="24">
                  <c:v>1.2744942021570189E-2</c:v>
                </c:pt>
                <c:pt idx="25">
                  <c:v>1.2994066397865277E-2</c:v>
                </c:pt>
                <c:pt idx="26">
                  <c:v>1.3226779260568556E-2</c:v>
                </c:pt>
                <c:pt idx="27">
                  <c:v>1.4179260169728359E-2</c:v>
                </c:pt>
                <c:pt idx="28">
                  <c:v>1.3260469361788235E-2</c:v>
                </c:pt>
                <c:pt idx="29">
                  <c:v>1.2629256862268793E-2</c:v>
                </c:pt>
                <c:pt idx="30">
                  <c:v>1.2072108701457621E-2</c:v>
                </c:pt>
                <c:pt idx="31">
                  <c:v>1.2431960174054912E-2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50D-4D1A-9389-ACCC9548B9AA}"/>
            </c:ext>
          </c:extLst>
        </c:ser>
        <c:ser>
          <c:idx val="14"/>
          <c:order val="14"/>
          <c:tx>
            <c:strRef>
              <c:f>'BRA-Year'!$R$107</c:f>
              <c:strCache>
                <c:ptCount val="1"/>
                <c:pt idx="0">
                  <c:v>Unspecified in CVD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'BRA-Year'!$A$108:$A$139</c:f>
              <c:strCache>
                <c:ptCount val="32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</c:strCache>
            </c:strRef>
          </c:cat>
          <c:val>
            <c:numRef>
              <c:f>'BRA-Year'!$R$108:$R$139</c:f>
              <c:numCache>
                <c:formatCode>0%</c:formatCode>
                <c:ptCount val="32"/>
                <c:pt idx="0">
                  <c:v>8.2502258140075869E-3</c:v>
                </c:pt>
                <c:pt idx="1">
                  <c:v>7.9656202974070917E-3</c:v>
                </c:pt>
                <c:pt idx="2">
                  <c:v>8.2242252499941555E-3</c:v>
                </c:pt>
                <c:pt idx="3">
                  <c:v>7.6879303242321185E-3</c:v>
                </c:pt>
                <c:pt idx="4">
                  <c:v>7.0416290922691912E-3</c:v>
                </c:pt>
                <c:pt idx="5">
                  <c:v>5.8552097837261006E-3</c:v>
                </c:pt>
                <c:pt idx="6">
                  <c:v>6.5566953541365955E-3</c:v>
                </c:pt>
                <c:pt idx="7">
                  <c:v>7.6718508755874585E-3</c:v>
                </c:pt>
                <c:pt idx="8">
                  <c:v>7.3182851214862133E-3</c:v>
                </c:pt>
                <c:pt idx="9">
                  <c:v>7.213569612603902E-3</c:v>
                </c:pt>
                <c:pt idx="10">
                  <c:v>7.3995797864702352E-3</c:v>
                </c:pt>
                <c:pt idx="11">
                  <c:v>7.394743642811146E-3</c:v>
                </c:pt>
                <c:pt idx="12">
                  <c:v>7.9225756003133644E-3</c:v>
                </c:pt>
                <c:pt idx="13">
                  <c:v>7.9205683928447422E-3</c:v>
                </c:pt>
                <c:pt idx="14">
                  <c:v>8.5134335386917812E-3</c:v>
                </c:pt>
                <c:pt idx="15">
                  <c:v>9.4285526727416365E-3</c:v>
                </c:pt>
                <c:pt idx="16">
                  <c:v>1.1095093149113191E-2</c:v>
                </c:pt>
                <c:pt idx="17">
                  <c:v>5.8877590198543103E-3</c:v>
                </c:pt>
                <c:pt idx="18">
                  <c:v>6.7559769148793011E-3</c:v>
                </c:pt>
                <c:pt idx="19">
                  <c:v>5.8068343295031681E-3</c:v>
                </c:pt>
                <c:pt idx="20">
                  <c:v>5.5983862351233551E-3</c:v>
                </c:pt>
                <c:pt idx="21">
                  <c:v>5.1402332354877501E-3</c:v>
                </c:pt>
                <c:pt idx="22">
                  <c:v>4.940620380989043E-3</c:v>
                </c:pt>
                <c:pt idx="23">
                  <c:v>5.2992376809776727E-3</c:v>
                </c:pt>
                <c:pt idx="24">
                  <c:v>5.1777905676914614E-3</c:v>
                </c:pt>
                <c:pt idx="25">
                  <c:v>5.4380927755055142E-3</c:v>
                </c:pt>
                <c:pt idx="26">
                  <c:v>6.3331906835020109E-3</c:v>
                </c:pt>
                <c:pt idx="27">
                  <c:v>6.7025796424365564E-3</c:v>
                </c:pt>
                <c:pt idx="28">
                  <c:v>6.7128554904884461E-3</c:v>
                </c:pt>
                <c:pt idx="29">
                  <c:v>6.2847027034125119E-3</c:v>
                </c:pt>
                <c:pt idx="30">
                  <c:v>6.106382278951817E-3</c:v>
                </c:pt>
                <c:pt idx="31">
                  <c:v>6.9214832278290742E-3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50D-4D1A-9389-ACCC9548B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914751200"/>
        <c:axId val="1914764256"/>
      </c:barChart>
      <c:catAx>
        <c:axId val="191475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4764256"/>
        <c:crosses val="autoZero"/>
        <c:auto val="1"/>
        <c:lblAlgn val="ctr"/>
        <c:lblOffset val="100"/>
        <c:noMultiLvlLbl val="0"/>
      </c:catAx>
      <c:valAx>
        <c:axId val="191476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475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07625953093036"/>
          <c:y val="4.863924745416065E-2"/>
          <c:w val="0.26592374046906947"/>
          <c:h val="0.94326706349654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6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USA</a:t>
            </a:r>
          </a:p>
        </c:rich>
      </c:tx>
      <c:layout>
        <c:manualLayout>
          <c:xMode val="edge"/>
          <c:yMode val="edge"/>
          <c:x val="0.30969916794797442"/>
          <c:y val="4.169970629616313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063231201509955"/>
          <c:y val="3.5289326439549545E-2"/>
          <c:w val="0.87936757905261842"/>
          <c:h val="0.66028078349479669"/>
        </c:manualLayout>
      </c:layout>
      <c:lineChart>
        <c:grouping val="standard"/>
        <c:varyColors val="0"/>
        <c:ser>
          <c:idx val="0"/>
          <c:order val="0"/>
          <c:tx>
            <c:strRef>
              <c:f>Toxoplas!$H$2</c:f>
              <c:strCache>
                <c:ptCount val="1"/>
                <c:pt idx="0">
                  <c:v>1980-1984</c:v>
                </c:pt>
              </c:strCache>
            </c:strRef>
          </c:tx>
          <c:spPr>
            <a:ln w="50800" cap="rnd" cmpd="sng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Toxoplas!$C$3:$C$10</c:f>
              <c:strCache>
                <c:ptCount val="8"/>
                <c:pt idx="0">
                  <c:v>0</c:v>
                </c:pt>
                <c:pt idx="1">
                  <c:v>01-04</c:v>
                </c:pt>
                <c:pt idx="2">
                  <c:v>05-14</c:v>
                </c:pt>
                <c:pt idx="3">
                  <c:v>15-49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Toxoplas!$H$3:$H$10</c:f>
              <c:numCache>
                <c:formatCode>General</c:formatCode>
                <c:ptCount val="8"/>
                <c:pt idx="0">
                  <c:v>2.2532908254839643E-2</c:v>
                </c:pt>
                <c:pt idx="1">
                  <c:v>1.475543348135709E-3</c:v>
                </c:pt>
                <c:pt idx="2">
                  <c:v>1.1696057831719359E-3</c:v>
                </c:pt>
                <c:pt idx="3">
                  <c:v>1.7314587132849873E-2</c:v>
                </c:pt>
                <c:pt idx="4">
                  <c:v>1.2257765646948103E-2</c:v>
                </c:pt>
                <c:pt idx="5">
                  <c:v>7.174197165637144E-3</c:v>
                </c:pt>
                <c:pt idx="6">
                  <c:v>4.903553938572322E-3</c:v>
                </c:pt>
                <c:pt idx="7">
                  <c:v>3.6588295213860469E-3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55-4185-8D30-FBC18A5BF97E}"/>
            </c:ext>
          </c:extLst>
        </c:ser>
        <c:ser>
          <c:idx val="1"/>
          <c:order val="1"/>
          <c:tx>
            <c:strRef>
              <c:f>Toxoplas!$I$2</c:f>
              <c:strCache>
                <c:ptCount val="1"/>
                <c:pt idx="0">
                  <c:v>1985-1990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Toxoplas!$C$3:$C$10</c:f>
              <c:strCache>
                <c:ptCount val="8"/>
                <c:pt idx="0">
                  <c:v>0</c:v>
                </c:pt>
                <c:pt idx="1">
                  <c:v>01-04</c:v>
                </c:pt>
                <c:pt idx="2">
                  <c:v>05-14</c:v>
                </c:pt>
                <c:pt idx="3">
                  <c:v>15-49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Toxoplas!$I$3:$I$10</c:f>
              <c:numCache>
                <c:formatCode>General</c:formatCode>
                <c:ptCount val="8"/>
                <c:pt idx="0">
                  <c:v>3.0091460814951933E-2</c:v>
                </c:pt>
                <c:pt idx="1">
                  <c:v>2.2354656095135016E-3</c:v>
                </c:pt>
                <c:pt idx="2">
                  <c:v>9.7368747852897403E-4</c:v>
                </c:pt>
                <c:pt idx="3">
                  <c:v>6.3753189365060442E-2</c:v>
                </c:pt>
                <c:pt idx="4">
                  <c:v>4.5683619910043848E-2</c:v>
                </c:pt>
                <c:pt idx="5">
                  <c:v>1.9492454376494283E-2</c:v>
                </c:pt>
                <c:pt idx="6">
                  <c:v>1.347876198649455E-2</c:v>
                </c:pt>
                <c:pt idx="7">
                  <c:v>1.0382180546060153E-2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55-4185-8D30-FBC18A5BF97E}"/>
            </c:ext>
          </c:extLst>
        </c:ser>
        <c:ser>
          <c:idx val="2"/>
          <c:order val="2"/>
          <c:tx>
            <c:strRef>
              <c:f>Toxoplas!$J$2</c:f>
              <c:strCache>
                <c:ptCount val="1"/>
                <c:pt idx="0">
                  <c:v>1991-2000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Toxoplas!$C$3:$C$10</c:f>
              <c:strCache>
                <c:ptCount val="8"/>
                <c:pt idx="0">
                  <c:v>0</c:v>
                </c:pt>
                <c:pt idx="1">
                  <c:v>01-04</c:v>
                </c:pt>
                <c:pt idx="2">
                  <c:v>05-14</c:v>
                </c:pt>
                <c:pt idx="3">
                  <c:v>15-49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Toxoplas!$J$3:$J$10</c:f>
              <c:numCache>
                <c:formatCode>General</c:formatCode>
                <c:ptCount val="8"/>
                <c:pt idx="0">
                  <c:v>4.981685508345342E-3</c:v>
                </c:pt>
                <c:pt idx="1">
                  <c:v>2.5058311733987372E-3</c:v>
                </c:pt>
                <c:pt idx="2">
                  <c:v>1.2889201722990334E-3</c:v>
                </c:pt>
                <c:pt idx="3">
                  <c:v>2.4469289491010345E-2</c:v>
                </c:pt>
                <c:pt idx="4">
                  <c:v>2.3712005999412884E-2</c:v>
                </c:pt>
                <c:pt idx="5">
                  <c:v>1.2336521931951346E-2</c:v>
                </c:pt>
                <c:pt idx="6">
                  <c:v>7.0562836106925625E-3</c:v>
                </c:pt>
                <c:pt idx="7">
                  <c:v>6.2241773765766041E-3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E55-4185-8D30-FBC18A5BF97E}"/>
            </c:ext>
          </c:extLst>
        </c:ser>
        <c:ser>
          <c:idx val="3"/>
          <c:order val="3"/>
          <c:tx>
            <c:strRef>
              <c:f>Toxoplas!$K$2</c:f>
              <c:strCache>
                <c:ptCount val="1"/>
                <c:pt idx="0">
                  <c:v>2001-2011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Toxoplas!$C$3:$C$10</c:f>
              <c:strCache>
                <c:ptCount val="8"/>
                <c:pt idx="0">
                  <c:v>0</c:v>
                </c:pt>
                <c:pt idx="1">
                  <c:v>01-04</c:v>
                </c:pt>
                <c:pt idx="2">
                  <c:v>05-14</c:v>
                </c:pt>
                <c:pt idx="3">
                  <c:v>15-49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80+</c:v>
                </c:pt>
              </c:strCache>
            </c:strRef>
          </c:cat>
          <c:val>
            <c:numRef>
              <c:f>Toxoplas!$K$3:$K$10</c:f>
              <c:numCache>
                <c:formatCode>General</c:formatCode>
                <c:ptCount val="8"/>
                <c:pt idx="0">
                  <c:v>4.8050776092648812E-3</c:v>
                </c:pt>
                <c:pt idx="1">
                  <c:v>0</c:v>
                </c:pt>
                <c:pt idx="2">
                  <c:v>4.8965873797364478E-4</c:v>
                </c:pt>
                <c:pt idx="3">
                  <c:v>5.8991131392644811E-3</c:v>
                </c:pt>
                <c:pt idx="4">
                  <c:v>4.7681584855775545E-3</c:v>
                </c:pt>
                <c:pt idx="5">
                  <c:v>6.1294620223283436E-3</c:v>
                </c:pt>
                <c:pt idx="6">
                  <c:v>5.5413169023353854E-3</c:v>
                </c:pt>
                <c:pt idx="7">
                  <c:v>3.9169262573426388E-3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E55-4185-8D30-FBC18A5BF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671645280"/>
        <c:axId val="-602930592"/>
      </c:lineChart>
      <c:catAx>
        <c:axId val="-67164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02930592"/>
        <c:crosses val="autoZero"/>
        <c:auto val="1"/>
        <c:lblAlgn val="ctr"/>
        <c:lblOffset val="100"/>
        <c:noMultiLvlLbl val="0"/>
      </c:catAx>
      <c:valAx>
        <c:axId val="-6029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716452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2026730713031903"/>
          <c:w val="0.98574412507152642"/>
          <c:h val="0.14286474592081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'2'!$H$2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'2'!$C$3:$C$30</c:f>
              <c:strCache>
                <c:ptCount val="28"/>
                <c:pt idx="0">
                  <c:v>Piaui</c:v>
                </c:pt>
                <c:pt idx="1">
                  <c:v>Pará</c:v>
                </c:pt>
                <c:pt idx="2">
                  <c:v>Maranhão</c:v>
                </c:pt>
                <c:pt idx="3">
                  <c:v>Alagoas</c:v>
                </c:pt>
                <c:pt idx="4">
                  <c:v>Ceará</c:v>
                </c:pt>
                <c:pt idx="5">
                  <c:v>Paraíba</c:v>
                </c:pt>
                <c:pt idx="6">
                  <c:v>Amazonas</c:v>
                </c:pt>
                <c:pt idx="7">
                  <c:v>Bahia</c:v>
                </c:pt>
                <c:pt idx="8">
                  <c:v>Rio Grande do Norte</c:v>
                </c:pt>
                <c:pt idx="9">
                  <c:v>Santa Catarina</c:v>
                </c:pt>
                <c:pt idx="10">
                  <c:v>Tocantins</c:v>
                </c:pt>
                <c:pt idx="11">
                  <c:v>Goiás</c:v>
                </c:pt>
                <c:pt idx="12">
                  <c:v>Espírito Santo</c:v>
                </c:pt>
                <c:pt idx="13">
                  <c:v>Rondônia</c:v>
                </c:pt>
                <c:pt idx="14">
                  <c:v>Acre</c:v>
                </c:pt>
                <c:pt idx="15">
                  <c:v>Pernambuco</c:v>
                </c:pt>
                <c:pt idx="16">
                  <c:v>total</c:v>
                </c:pt>
                <c:pt idx="17">
                  <c:v>Mato Grosso</c:v>
                </c:pt>
                <c:pt idx="18">
                  <c:v>Sergipe</c:v>
                </c:pt>
                <c:pt idx="19">
                  <c:v>Minas Gerais</c:v>
                </c:pt>
                <c:pt idx="20">
                  <c:v>Rio de Janeiro</c:v>
                </c:pt>
                <c:pt idx="21">
                  <c:v>Mato Grosso do Sul</c:v>
                </c:pt>
                <c:pt idx="22">
                  <c:v>Rio Grande do Sul</c:v>
                </c:pt>
                <c:pt idx="23">
                  <c:v>Roraima</c:v>
                </c:pt>
                <c:pt idx="24">
                  <c:v>Distrito Federal</c:v>
                </c:pt>
                <c:pt idx="25">
                  <c:v>Amapá</c:v>
                </c:pt>
                <c:pt idx="26">
                  <c:v>São Paulo</c:v>
                </c:pt>
                <c:pt idx="27">
                  <c:v>Paraná</c:v>
                </c:pt>
              </c:strCache>
            </c:strRef>
          </c:cat>
          <c:val>
            <c:numRef>
              <c:f>'2'!$H$3:$H$30</c:f>
              <c:numCache>
                <c:formatCode>0%</c:formatCode>
                <c:ptCount val="28"/>
                <c:pt idx="0">
                  <c:v>0.3315091559707794</c:v>
                </c:pt>
                <c:pt idx="1">
                  <c:v>0.33372471782068319</c:v>
                </c:pt>
                <c:pt idx="2">
                  <c:v>0.29731310851971993</c:v>
                </c:pt>
                <c:pt idx="3">
                  <c:v>0.26993664685467672</c:v>
                </c:pt>
                <c:pt idx="4">
                  <c:v>0.30518975594835801</c:v>
                </c:pt>
                <c:pt idx="5">
                  <c:v>0.29988247076835239</c:v>
                </c:pt>
                <c:pt idx="6">
                  <c:v>0.29590374114222706</c:v>
                </c:pt>
                <c:pt idx="7">
                  <c:v>0.38006228359796196</c:v>
                </c:pt>
                <c:pt idx="8">
                  <c:v>0.21810612474608926</c:v>
                </c:pt>
                <c:pt idx="9">
                  <c:v>0.2014039779398763</c:v>
                </c:pt>
                <c:pt idx="10">
                  <c:v>0.19723343145394781</c:v>
                </c:pt>
                <c:pt idx="11">
                  <c:v>0.18276045256314191</c:v>
                </c:pt>
                <c:pt idx="12">
                  <c:v>0.13739561182428905</c:v>
                </c:pt>
                <c:pt idx="13">
                  <c:v>0.22024973435471557</c:v>
                </c:pt>
                <c:pt idx="14">
                  <c:v>0.22269654928956206</c:v>
                </c:pt>
                <c:pt idx="15">
                  <c:v>0.20052827119498046</c:v>
                </c:pt>
                <c:pt idx="16">
                  <c:v>0.22220401694591674</c:v>
                </c:pt>
                <c:pt idx="17">
                  <c:v>0.20493316659400582</c:v>
                </c:pt>
                <c:pt idx="18">
                  <c:v>0.21998569531755668</c:v>
                </c:pt>
                <c:pt idx="19">
                  <c:v>0.24770875704800768</c:v>
                </c:pt>
                <c:pt idx="20">
                  <c:v>0.23257389527805175</c:v>
                </c:pt>
                <c:pt idx="21">
                  <c:v>0.11096984147983782</c:v>
                </c:pt>
                <c:pt idx="22">
                  <c:v>0.14736975735090238</c:v>
                </c:pt>
                <c:pt idx="23">
                  <c:v>0.17222222229942957</c:v>
                </c:pt>
                <c:pt idx="24">
                  <c:v>0.10079590383383996</c:v>
                </c:pt>
                <c:pt idx="25">
                  <c:v>0.2169971671516526</c:v>
                </c:pt>
                <c:pt idx="26">
                  <c:v>0.18174676999928921</c:v>
                </c:pt>
                <c:pt idx="27">
                  <c:v>0.14576887073633038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D1-417C-90B2-68CF9CA0F6ED}"/>
            </c:ext>
          </c:extLst>
        </c:ser>
        <c:ser>
          <c:idx val="1"/>
          <c:order val="1"/>
          <c:tx>
            <c:strRef>
              <c:f>'2'!$I$2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'2'!$C$3:$C$30</c:f>
              <c:strCache>
                <c:ptCount val="28"/>
                <c:pt idx="0">
                  <c:v>Piaui</c:v>
                </c:pt>
                <c:pt idx="1">
                  <c:v>Pará</c:v>
                </c:pt>
                <c:pt idx="2">
                  <c:v>Maranhão</c:v>
                </c:pt>
                <c:pt idx="3">
                  <c:v>Alagoas</c:v>
                </c:pt>
                <c:pt idx="4">
                  <c:v>Ceará</c:v>
                </c:pt>
                <c:pt idx="5">
                  <c:v>Paraíba</c:v>
                </c:pt>
                <c:pt idx="6">
                  <c:v>Amazonas</c:v>
                </c:pt>
                <c:pt idx="7">
                  <c:v>Bahia</c:v>
                </c:pt>
                <c:pt idx="8">
                  <c:v>Rio Grande do Norte</c:v>
                </c:pt>
                <c:pt idx="9">
                  <c:v>Santa Catarina</c:v>
                </c:pt>
                <c:pt idx="10">
                  <c:v>Tocantins</c:v>
                </c:pt>
                <c:pt idx="11">
                  <c:v>Goiás</c:v>
                </c:pt>
                <c:pt idx="12">
                  <c:v>Espírito Santo</c:v>
                </c:pt>
                <c:pt idx="13">
                  <c:v>Rondônia</c:v>
                </c:pt>
                <c:pt idx="14">
                  <c:v>Acre</c:v>
                </c:pt>
                <c:pt idx="15">
                  <c:v>Pernambuco</c:v>
                </c:pt>
                <c:pt idx="16">
                  <c:v>total</c:v>
                </c:pt>
                <c:pt idx="17">
                  <c:v>Mato Grosso</c:v>
                </c:pt>
                <c:pt idx="18">
                  <c:v>Sergipe</c:v>
                </c:pt>
                <c:pt idx="19">
                  <c:v>Minas Gerais</c:v>
                </c:pt>
                <c:pt idx="20">
                  <c:v>Rio de Janeiro</c:v>
                </c:pt>
                <c:pt idx="21">
                  <c:v>Mato Grosso do Sul</c:v>
                </c:pt>
                <c:pt idx="22">
                  <c:v>Rio Grande do Sul</c:v>
                </c:pt>
                <c:pt idx="23">
                  <c:v>Roraima</c:v>
                </c:pt>
                <c:pt idx="24">
                  <c:v>Distrito Federal</c:v>
                </c:pt>
                <c:pt idx="25">
                  <c:v>Amapá</c:v>
                </c:pt>
                <c:pt idx="26">
                  <c:v>São Paulo</c:v>
                </c:pt>
                <c:pt idx="27">
                  <c:v>Paraná</c:v>
                </c:pt>
              </c:strCache>
            </c:strRef>
          </c:cat>
          <c:val>
            <c:numRef>
              <c:f>'2'!$I$3:$I$30</c:f>
              <c:numCache>
                <c:formatCode>0%</c:formatCode>
                <c:ptCount val="28"/>
                <c:pt idx="0">
                  <c:v>0.15335992945573557</c:v>
                </c:pt>
                <c:pt idx="1">
                  <c:v>0.19138958076052781</c:v>
                </c:pt>
                <c:pt idx="2">
                  <c:v>0.16976119400466844</c:v>
                </c:pt>
                <c:pt idx="3">
                  <c:v>0.15898944804924237</c:v>
                </c:pt>
                <c:pt idx="4">
                  <c:v>0.19806091614923194</c:v>
                </c:pt>
                <c:pt idx="5">
                  <c:v>0.19934813916638361</c:v>
                </c:pt>
                <c:pt idx="6">
                  <c:v>0.2142943159447514</c:v>
                </c:pt>
                <c:pt idx="7">
                  <c:v>0.30252188654697931</c:v>
                </c:pt>
                <c:pt idx="8">
                  <c:v>0.15230961297975887</c:v>
                </c:pt>
                <c:pt idx="9">
                  <c:v>0.13647393964272433</c:v>
                </c:pt>
                <c:pt idx="10">
                  <c:v>0.14165877414097222</c:v>
                </c:pt>
                <c:pt idx="11">
                  <c:v>0.12969177540979021</c:v>
                </c:pt>
                <c:pt idx="12">
                  <c:v>8.5683540324244994E-2</c:v>
                </c:pt>
                <c:pt idx="13">
                  <c:v>0.16898734169624213</c:v>
                </c:pt>
                <c:pt idx="14">
                  <c:v>0.17444507674396384</c:v>
                </c:pt>
                <c:pt idx="15">
                  <c:v>0.15400318907984945</c:v>
                </c:pt>
                <c:pt idx="16">
                  <c:v>0.18195388571144955</c:v>
                </c:pt>
                <c:pt idx="17">
                  <c:v>0.17518680483127391</c:v>
                </c:pt>
                <c:pt idx="18">
                  <c:v>0.19144981411882722</c:v>
                </c:pt>
                <c:pt idx="19">
                  <c:v>0.22233001001440586</c:v>
                </c:pt>
                <c:pt idx="20">
                  <c:v>0.2126425436378229</c:v>
                </c:pt>
                <c:pt idx="21">
                  <c:v>9.2740107469063054E-2</c:v>
                </c:pt>
                <c:pt idx="22">
                  <c:v>0.1330368357129369</c:v>
                </c:pt>
                <c:pt idx="23">
                  <c:v>0.15994236310170035</c:v>
                </c:pt>
                <c:pt idx="24">
                  <c:v>8.875888003619542E-2</c:v>
                </c:pt>
                <c:pt idx="25">
                  <c:v>0.20591233435270132</c:v>
                </c:pt>
                <c:pt idx="26">
                  <c:v>0.17287254394392632</c:v>
                </c:pt>
                <c:pt idx="27">
                  <c:v>0.1415145146346003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D1-417C-90B2-68CF9CA0F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42709247"/>
        <c:axId val="542708415"/>
      </c:barChart>
      <c:catAx>
        <c:axId val="542709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708415"/>
        <c:crosses val="autoZero"/>
        <c:auto val="1"/>
        <c:lblAlgn val="ctr"/>
        <c:lblOffset val="100"/>
        <c:noMultiLvlLbl val="0"/>
      </c:catAx>
      <c:valAx>
        <c:axId val="54270841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709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855402325600952"/>
          <c:y val="4.687445319335079E-2"/>
          <c:w val="0.21430875906263397"/>
          <c:h val="9.5155914655176643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643276271718088E-2"/>
          <c:y val="1.8961342285656341E-2"/>
          <c:w val="0.92890954838639894"/>
          <c:h val="0.65706446089811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Sheet2!$A$65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Sheet2!$B$64:$AC$64</c:f>
              <c:strCache>
                <c:ptCount val="28"/>
                <c:pt idx="0">
                  <c:v>EspÃ­rito Santo</c:v>
                </c:pt>
                <c:pt idx="1">
                  <c:v>Distrito Federal</c:v>
                </c:pt>
                <c:pt idx="2">
                  <c:v>Mato Grosso do Sul</c:v>
                </c:pt>
                <c:pt idx="3">
                  <c:v>GoiÃ¡s</c:v>
                </c:pt>
                <c:pt idx="4">
                  <c:v>Rio Grande do Sul</c:v>
                </c:pt>
                <c:pt idx="5">
                  <c:v>Santa Catarina</c:v>
                </c:pt>
                <c:pt idx="6">
                  <c:v>ParanÃ¡</c:v>
                </c:pt>
                <c:pt idx="7">
                  <c:v>Tocantins</c:v>
                </c:pt>
                <c:pt idx="8">
                  <c:v>Rio Grande do Norte</c:v>
                </c:pt>
                <c:pt idx="9">
                  <c:v>Piaui</c:v>
                </c:pt>
                <c:pt idx="10">
                  <c:v>Pernambuco</c:v>
                </c:pt>
                <c:pt idx="11">
                  <c:v>Alagoas</c:v>
                </c:pt>
                <c:pt idx="12">
                  <c:v>Roraima</c:v>
                </c:pt>
                <c:pt idx="13">
                  <c:v>RondÃ´nia</c:v>
                </c:pt>
                <c:pt idx="14">
                  <c:v>MaranhÃ£o</c:v>
                </c:pt>
                <c:pt idx="15">
                  <c:v>SÃ£o Paulo</c:v>
                </c:pt>
                <c:pt idx="16">
                  <c:v>Acre</c:v>
                </c:pt>
                <c:pt idx="17">
                  <c:v>Mato Grosso</c:v>
                </c:pt>
                <c:pt idx="18">
                  <c:v>Brazil</c:v>
                </c:pt>
                <c:pt idx="19">
                  <c:v>ParÃ¡</c:v>
                </c:pt>
                <c:pt idx="20">
                  <c:v>Sergipe</c:v>
                </c:pt>
                <c:pt idx="21">
                  <c:v>CearÃ¡</c:v>
                </c:pt>
                <c:pt idx="22">
                  <c:v>ParaÃ­ba</c:v>
                </c:pt>
                <c:pt idx="23">
                  <c:v>AmapÃ¡</c:v>
                </c:pt>
                <c:pt idx="24">
                  <c:v>Rio de Janeiro</c:v>
                </c:pt>
                <c:pt idx="25">
                  <c:v>Amazonas</c:v>
                </c:pt>
                <c:pt idx="26">
                  <c:v>Minas Gerais</c:v>
                </c:pt>
                <c:pt idx="27">
                  <c:v>Bahia</c:v>
                </c:pt>
              </c:strCache>
            </c:strRef>
          </c:cat>
          <c:val>
            <c:numRef>
              <c:f>Sheet2!$B$65:$AC$65</c:f>
              <c:numCache>
                <c:formatCode>0.0%</c:formatCode>
                <c:ptCount val="28"/>
                <c:pt idx="0">
                  <c:v>7.2190660939099996E-2</c:v>
                </c:pt>
                <c:pt idx="1">
                  <c:v>8.0294938460199999E-2</c:v>
                </c:pt>
                <c:pt idx="2">
                  <c:v>9.56370216479E-2</c:v>
                </c:pt>
                <c:pt idx="3">
                  <c:v>0.127296907578</c:v>
                </c:pt>
                <c:pt idx="4">
                  <c:v>0.13911776944099999</c:v>
                </c:pt>
                <c:pt idx="5">
                  <c:v>0.14319973346500001</c:v>
                </c:pt>
                <c:pt idx="6">
                  <c:v>0.142213718978</c:v>
                </c:pt>
                <c:pt idx="7">
                  <c:v>0.14350167369799999</c:v>
                </c:pt>
                <c:pt idx="8">
                  <c:v>0.14888219438700001</c:v>
                </c:pt>
                <c:pt idx="9">
                  <c:v>0.16057827942399999</c:v>
                </c:pt>
                <c:pt idx="10">
                  <c:v>0.15970353222899999</c:v>
                </c:pt>
                <c:pt idx="11">
                  <c:v>0.16473522839900001</c:v>
                </c:pt>
                <c:pt idx="12">
                  <c:v>0.16076014384500001</c:v>
                </c:pt>
                <c:pt idx="13">
                  <c:v>0.18400004746199999</c:v>
                </c:pt>
                <c:pt idx="14">
                  <c:v>0.185258289972</c:v>
                </c:pt>
                <c:pt idx="15">
                  <c:v>0.159417101442</c:v>
                </c:pt>
                <c:pt idx="16">
                  <c:v>0.18957203135299999</c:v>
                </c:pt>
                <c:pt idx="17">
                  <c:v>0.15343620251500001</c:v>
                </c:pt>
                <c:pt idx="18">
                  <c:v>0.175136084937</c:v>
                </c:pt>
                <c:pt idx="19">
                  <c:v>0.19950219620699999</c:v>
                </c:pt>
                <c:pt idx="20">
                  <c:v>0.17405977744199999</c:v>
                </c:pt>
                <c:pt idx="21">
                  <c:v>0.18908555712899999</c:v>
                </c:pt>
                <c:pt idx="22">
                  <c:v>0.19775514927400001</c:v>
                </c:pt>
                <c:pt idx="23">
                  <c:v>0.19216417910700001</c:v>
                </c:pt>
                <c:pt idx="24">
                  <c:v>0.205042284819</c:v>
                </c:pt>
                <c:pt idx="25">
                  <c:v>0.215612400028</c:v>
                </c:pt>
                <c:pt idx="26">
                  <c:v>0.21991259718299999</c:v>
                </c:pt>
                <c:pt idx="27">
                  <c:v>0.25808435804199997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28-4152-9AAF-2982A101FF92}"/>
            </c:ext>
          </c:extLst>
        </c:ser>
        <c:ser>
          <c:idx val="1"/>
          <c:order val="1"/>
          <c:tx>
            <c:strRef>
              <c:f>Sheet2!$A$66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Sheet2!$B$64:$AC$64</c:f>
              <c:strCache>
                <c:ptCount val="28"/>
                <c:pt idx="0">
                  <c:v>EspÃ­rito Santo</c:v>
                </c:pt>
                <c:pt idx="1">
                  <c:v>Distrito Federal</c:v>
                </c:pt>
                <c:pt idx="2">
                  <c:v>Mato Grosso do Sul</c:v>
                </c:pt>
                <c:pt idx="3">
                  <c:v>GoiÃ¡s</c:v>
                </c:pt>
                <c:pt idx="4">
                  <c:v>Rio Grande do Sul</c:v>
                </c:pt>
                <c:pt idx="5">
                  <c:v>Santa Catarina</c:v>
                </c:pt>
                <c:pt idx="6">
                  <c:v>ParanÃ¡</c:v>
                </c:pt>
                <c:pt idx="7">
                  <c:v>Tocantins</c:v>
                </c:pt>
                <c:pt idx="8">
                  <c:v>Rio Grande do Norte</c:v>
                </c:pt>
                <c:pt idx="9">
                  <c:v>Piaui</c:v>
                </c:pt>
                <c:pt idx="10">
                  <c:v>Pernambuco</c:v>
                </c:pt>
                <c:pt idx="11">
                  <c:v>Alagoas</c:v>
                </c:pt>
                <c:pt idx="12">
                  <c:v>Roraima</c:v>
                </c:pt>
                <c:pt idx="13">
                  <c:v>RondÃ´nia</c:v>
                </c:pt>
                <c:pt idx="14">
                  <c:v>MaranhÃ£o</c:v>
                </c:pt>
                <c:pt idx="15">
                  <c:v>SÃ£o Paulo</c:v>
                </c:pt>
                <c:pt idx="16">
                  <c:v>Acre</c:v>
                </c:pt>
                <c:pt idx="17">
                  <c:v>Mato Grosso</c:v>
                </c:pt>
                <c:pt idx="18">
                  <c:v>Brazil</c:v>
                </c:pt>
                <c:pt idx="19">
                  <c:v>ParÃ¡</c:v>
                </c:pt>
                <c:pt idx="20">
                  <c:v>Sergipe</c:v>
                </c:pt>
                <c:pt idx="21">
                  <c:v>CearÃ¡</c:v>
                </c:pt>
                <c:pt idx="22">
                  <c:v>ParaÃ­ba</c:v>
                </c:pt>
                <c:pt idx="23">
                  <c:v>AmapÃ¡</c:v>
                </c:pt>
                <c:pt idx="24">
                  <c:v>Rio de Janeiro</c:v>
                </c:pt>
                <c:pt idx="25">
                  <c:v>Amazonas</c:v>
                </c:pt>
                <c:pt idx="26">
                  <c:v>Minas Gerais</c:v>
                </c:pt>
                <c:pt idx="27">
                  <c:v>Bahia</c:v>
                </c:pt>
              </c:strCache>
            </c:strRef>
          </c:cat>
          <c:val>
            <c:numRef>
              <c:f>Sheet2!$B$66:$AC$66</c:f>
              <c:numCache>
                <c:formatCode>0.0%</c:formatCode>
                <c:ptCount val="28"/>
                <c:pt idx="0">
                  <c:v>7.3309123921699998E-2</c:v>
                </c:pt>
                <c:pt idx="1">
                  <c:v>8.8617102546600005E-2</c:v>
                </c:pt>
                <c:pt idx="2">
                  <c:v>9.2810197178000001E-2</c:v>
                </c:pt>
                <c:pt idx="3">
                  <c:v>0.12653408476899999</c:v>
                </c:pt>
                <c:pt idx="4">
                  <c:v>0.14094637684700001</c:v>
                </c:pt>
                <c:pt idx="5">
                  <c:v>0.13489189189199999</c:v>
                </c:pt>
                <c:pt idx="6">
                  <c:v>0.144459858591</c:v>
                </c:pt>
                <c:pt idx="7">
                  <c:v>0.143839461142</c:v>
                </c:pt>
                <c:pt idx="8">
                  <c:v>0.14803783247399999</c:v>
                </c:pt>
                <c:pt idx="9">
                  <c:v>0.15653110692399999</c:v>
                </c:pt>
                <c:pt idx="10">
                  <c:v>0.152742401592</c:v>
                </c:pt>
                <c:pt idx="11">
                  <c:v>0.15866771570999999</c:v>
                </c:pt>
                <c:pt idx="12">
                  <c:v>0.159672466742</c:v>
                </c:pt>
                <c:pt idx="13">
                  <c:v>0.17622468974</c:v>
                </c:pt>
                <c:pt idx="14">
                  <c:v>0.17198842212099999</c:v>
                </c:pt>
                <c:pt idx="15">
                  <c:v>0.15814723227899999</c:v>
                </c:pt>
                <c:pt idx="16">
                  <c:v>0.16052934407899999</c:v>
                </c:pt>
                <c:pt idx="17">
                  <c:v>0.15917260888699999</c:v>
                </c:pt>
                <c:pt idx="18">
                  <c:v>0.17315614754899999</c:v>
                </c:pt>
                <c:pt idx="19">
                  <c:v>0.19190636410299999</c:v>
                </c:pt>
                <c:pt idx="20">
                  <c:v>0.16245811882</c:v>
                </c:pt>
                <c:pt idx="21">
                  <c:v>0.19154956689700001</c:v>
                </c:pt>
                <c:pt idx="22">
                  <c:v>0.19009508716699999</c:v>
                </c:pt>
                <c:pt idx="23">
                  <c:v>0.180925666199</c:v>
                </c:pt>
                <c:pt idx="24">
                  <c:v>0.20137525413999999</c:v>
                </c:pt>
                <c:pt idx="25">
                  <c:v>0.20580643230500001</c:v>
                </c:pt>
                <c:pt idx="26">
                  <c:v>0.216588495785</c:v>
                </c:pt>
                <c:pt idx="27">
                  <c:v>0.263314607137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28-4152-9AAF-2982A101FF92}"/>
            </c:ext>
          </c:extLst>
        </c:ser>
        <c:ser>
          <c:idx val="2"/>
          <c:order val="2"/>
          <c:tx>
            <c:strRef>
              <c:f>Sheet2!$A$67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Sheet2!$B$64:$AC$64</c:f>
              <c:strCache>
                <c:ptCount val="28"/>
                <c:pt idx="0">
                  <c:v>EspÃ­rito Santo</c:v>
                </c:pt>
                <c:pt idx="1">
                  <c:v>Distrito Federal</c:v>
                </c:pt>
                <c:pt idx="2">
                  <c:v>Mato Grosso do Sul</c:v>
                </c:pt>
                <c:pt idx="3">
                  <c:v>GoiÃ¡s</c:v>
                </c:pt>
                <c:pt idx="4">
                  <c:v>Rio Grande do Sul</c:v>
                </c:pt>
                <c:pt idx="5">
                  <c:v>Santa Catarina</c:v>
                </c:pt>
                <c:pt idx="6">
                  <c:v>ParanÃ¡</c:v>
                </c:pt>
                <c:pt idx="7">
                  <c:v>Tocantins</c:v>
                </c:pt>
                <c:pt idx="8">
                  <c:v>Rio Grande do Norte</c:v>
                </c:pt>
                <c:pt idx="9">
                  <c:v>Piaui</c:v>
                </c:pt>
                <c:pt idx="10">
                  <c:v>Pernambuco</c:v>
                </c:pt>
                <c:pt idx="11">
                  <c:v>Alagoas</c:v>
                </c:pt>
                <c:pt idx="12">
                  <c:v>Roraima</c:v>
                </c:pt>
                <c:pt idx="13">
                  <c:v>RondÃ´nia</c:v>
                </c:pt>
                <c:pt idx="14">
                  <c:v>MaranhÃ£o</c:v>
                </c:pt>
                <c:pt idx="15">
                  <c:v>SÃ£o Paulo</c:v>
                </c:pt>
                <c:pt idx="16">
                  <c:v>Acre</c:v>
                </c:pt>
                <c:pt idx="17">
                  <c:v>Mato Grosso</c:v>
                </c:pt>
                <c:pt idx="18">
                  <c:v>Brazil</c:v>
                </c:pt>
                <c:pt idx="19">
                  <c:v>ParÃ¡</c:v>
                </c:pt>
                <c:pt idx="20">
                  <c:v>Sergipe</c:v>
                </c:pt>
                <c:pt idx="21">
                  <c:v>CearÃ¡</c:v>
                </c:pt>
                <c:pt idx="22">
                  <c:v>ParaÃ­ba</c:v>
                </c:pt>
                <c:pt idx="23">
                  <c:v>AmapÃ¡</c:v>
                </c:pt>
                <c:pt idx="24">
                  <c:v>Rio de Janeiro</c:v>
                </c:pt>
                <c:pt idx="25">
                  <c:v>Amazonas</c:v>
                </c:pt>
                <c:pt idx="26">
                  <c:v>Minas Gerais</c:v>
                </c:pt>
                <c:pt idx="27">
                  <c:v>Bahia</c:v>
                </c:pt>
              </c:strCache>
            </c:strRef>
          </c:cat>
          <c:val>
            <c:numRef>
              <c:f>Sheet2!$B$67:$AC$67</c:f>
              <c:numCache>
                <c:formatCode>0.0%</c:formatCode>
                <c:ptCount val="28"/>
                <c:pt idx="0">
                  <c:v>8.5683540324200003E-2</c:v>
                </c:pt>
                <c:pt idx="1">
                  <c:v>8.87588800362E-2</c:v>
                </c:pt>
                <c:pt idx="2">
                  <c:v>9.2740107469099997E-2</c:v>
                </c:pt>
                <c:pt idx="3">
                  <c:v>0.12969177540999999</c:v>
                </c:pt>
                <c:pt idx="4">
                  <c:v>0.13303683571300001</c:v>
                </c:pt>
                <c:pt idx="5">
                  <c:v>0.136473939643</c:v>
                </c:pt>
                <c:pt idx="6">
                  <c:v>0.141514514635</c:v>
                </c:pt>
                <c:pt idx="7">
                  <c:v>0.141658774141</c:v>
                </c:pt>
                <c:pt idx="8">
                  <c:v>0.15230961298000001</c:v>
                </c:pt>
                <c:pt idx="9">
                  <c:v>0.15335992945599999</c:v>
                </c:pt>
                <c:pt idx="10">
                  <c:v>0.15400318907999999</c:v>
                </c:pt>
                <c:pt idx="11">
                  <c:v>0.158989448049</c:v>
                </c:pt>
                <c:pt idx="12">
                  <c:v>0.159942363102</c:v>
                </c:pt>
                <c:pt idx="13">
                  <c:v>0.16898734169599999</c:v>
                </c:pt>
                <c:pt idx="14">
                  <c:v>0.169761194005</c:v>
                </c:pt>
                <c:pt idx="15">
                  <c:v>0.17287254394400001</c:v>
                </c:pt>
                <c:pt idx="16">
                  <c:v>0.174445076744</c:v>
                </c:pt>
                <c:pt idx="17">
                  <c:v>0.17518680483099999</c:v>
                </c:pt>
                <c:pt idx="18">
                  <c:v>0.18195388571099999</c:v>
                </c:pt>
                <c:pt idx="19">
                  <c:v>0.19138958076099999</c:v>
                </c:pt>
                <c:pt idx="20">
                  <c:v>0.191449814119</c:v>
                </c:pt>
                <c:pt idx="21">
                  <c:v>0.19806091614900001</c:v>
                </c:pt>
                <c:pt idx="22">
                  <c:v>0.199348139166</c:v>
                </c:pt>
                <c:pt idx="23">
                  <c:v>0.20591233435299999</c:v>
                </c:pt>
                <c:pt idx="24">
                  <c:v>0.212642543638</c:v>
                </c:pt>
                <c:pt idx="25">
                  <c:v>0.21429431594500001</c:v>
                </c:pt>
                <c:pt idx="26">
                  <c:v>0.22233001001399999</c:v>
                </c:pt>
                <c:pt idx="27">
                  <c:v>0.30252188654700002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28-4152-9AAF-2982A101F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211717007"/>
        <c:axId val="1211707439"/>
      </c:barChart>
      <c:catAx>
        <c:axId val="121171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1707439"/>
        <c:crosses val="autoZero"/>
        <c:auto val="1"/>
        <c:lblAlgn val="ctr"/>
        <c:lblOffset val="100"/>
        <c:noMultiLvlLbl val="0"/>
      </c:catAx>
      <c:valAx>
        <c:axId val="1211707439"/>
        <c:scaling>
          <c:orientation val="minMax"/>
          <c:max val="0.32000000000000006"/>
          <c:min val="0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1717007"/>
        <c:crosses val="autoZero"/>
        <c:crossBetween val="between"/>
      </c:valAx>
      <c:spPr>
        <a:solidFill>
          <a:srgbClr val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92230612811464"/>
          <c:y val="4.4628678969561034E-2"/>
          <c:w val="0.34234997440159215"/>
          <c:h val="6.056495527444475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0.63596</cdr:x>
      <cdr:y>0.93625</cdr:y>
    </cdr:from>
    <cdr:to>
      <cdr:x>0.99188</cdr:x>
      <cdr:y>0.98601</cdr:y>
    </cdr:to>
    <cdr:sp macro="" textlink="">
      <cdr:nvSpPr>
        <cdr:cNvPr id="2" name="Right Brace 1"/>
        <cdr:cNvSpPr/>
      </cdr:nvSpPr>
      <cdr:spPr>
        <a:xfrm xmlns:a="http://schemas.openxmlformats.org/drawingml/2006/main" rot="5400000">
          <a:off x="7171872" y="2474462"/>
          <a:ext cx="210458" cy="3182256"/>
        </a:xfrm>
        <a:prstGeom xmlns:a="http://schemas.openxmlformats.org/drawingml/2006/main" prst="rightBrace">
          <a:avLst>
            <a:gd name="adj1" fmla="val 0"/>
            <a:gd name="adj2" fmla="val 51395"/>
          </a:avLst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0.41152</cdr:x>
      <cdr:y>0.69846</cdr:y>
    </cdr:from>
    <cdr:to>
      <cdr:x>0.45016</cdr:x>
      <cdr:y>0.91854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416022" y="2632468"/>
          <a:ext cx="320752" cy="82947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0.51445</cdr:x>
      <cdr:y>0.69845</cdr:y>
    </cdr:from>
    <cdr:to>
      <cdr:x>0.55309</cdr:x>
      <cdr:y>0.91854</cdr:y>
    </cdr:to>
    <cdr:sp macro="" textlink="">
      <cdr:nvSpPr>
        <cdr:cNvPr id="3" name="Oval 2"/>
        <cdr:cNvSpPr/>
      </cdr:nvSpPr>
      <cdr:spPr>
        <a:xfrm xmlns:a="http://schemas.openxmlformats.org/drawingml/2006/main">
          <a:off x="4270492" y="2632412"/>
          <a:ext cx="320752" cy="82950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0.67737</cdr:x>
      <cdr:y>0.69845</cdr:y>
    </cdr:from>
    <cdr:to>
      <cdr:x>0.71601</cdr:x>
      <cdr:y>0.91854</cdr:y>
    </cdr:to>
    <cdr:sp macro="" textlink="">
      <cdr:nvSpPr>
        <cdr:cNvPr id="4" name="Oval 3"/>
        <cdr:cNvSpPr/>
      </cdr:nvSpPr>
      <cdr:spPr>
        <a:xfrm xmlns:a="http://schemas.openxmlformats.org/drawingml/2006/main">
          <a:off x="5622836" y="2632436"/>
          <a:ext cx="320766" cy="8294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0.71592</cdr:x>
      <cdr:y>0.70122</cdr:y>
    </cdr:from>
    <cdr:to>
      <cdr:x>0.75456</cdr:x>
      <cdr:y>0.95527</cdr:y>
    </cdr:to>
    <cdr:sp macro="" textlink="">
      <cdr:nvSpPr>
        <cdr:cNvPr id="5" name="Oval 4"/>
        <cdr:cNvSpPr/>
      </cdr:nvSpPr>
      <cdr:spPr>
        <a:xfrm xmlns:a="http://schemas.openxmlformats.org/drawingml/2006/main">
          <a:off x="5942875" y="2642868"/>
          <a:ext cx="320766" cy="95749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0.84968</cdr:x>
      <cdr:y>0.70989</cdr:y>
    </cdr:from>
    <cdr:to>
      <cdr:x>0.88832</cdr:x>
      <cdr:y>0.92997</cdr:y>
    </cdr:to>
    <cdr:sp macro="" textlink="">
      <cdr:nvSpPr>
        <cdr:cNvPr id="6" name="Oval 5"/>
        <cdr:cNvSpPr/>
      </cdr:nvSpPr>
      <cdr:spPr>
        <a:xfrm xmlns:a="http://schemas.openxmlformats.org/drawingml/2006/main">
          <a:off x="7053219" y="2675526"/>
          <a:ext cx="320766" cy="8294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7F0950-DD71-48EC-948F-2D6829375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6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AAAAD-4A41-4E64-9B96-6D22E6CAAD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8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22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14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F0950-DD71-48EC-948F-2D6829375BC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2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701496"/>
            <a:ext cx="7772400" cy="615553"/>
          </a:xfrm>
        </p:spPr>
        <p:txBody>
          <a:bodyPr anchor="b"/>
          <a:lstStyle>
            <a:lvl1pPr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3538" y="2736530"/>
            <a:ext cx="7789863" cy="323165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2520899"/>
            <a:ext cx="82296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483078" y="4179641"/>
            <a:ext cx="2868422" cy="213943"/>
            <a:chOff x="457200" y="4117997"/>
            <a:chExt cx="2868422" cy="21394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>
              <a:lum bright="-30000"/>
            </a:blip>
            <a:srcRect l="13858"/>
            <a:stretch/>
          </p:blipFill>
          <p:spPr>
            <a:xfrm>
              <a:off x="837644" y="4117998"/>
              <a:ext cx="2487978" cy="21394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>
              <a:lum/>
            </a:blip>
            <a:srcRect r="87556"/>
            <a:stretch/>
          </p:blipFill>
          <p:spPr>
            <a:xfrm>
              <a:off x="457200" y="4117997"/>
              <a:ext cx="359411" cy="213942"/>
            </a:xfrm>
            <a:prstGeom prst="rect">
              <a:avLst/>
            </a:prstGeom>
          </p:spPr>
        </p:pic>
      </p:grpSp>
      <p:pic>
        <p:nvPicPr>
          <p:cNvPr id="16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91" y="4202328"/>
            <a:ext cx="3075857" cy="19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HME_logo_acr_RGB_sm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" y="335091"/>
            <a:ext cx="1409278" cy="458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51"/>
          <a:stretch/>
        </p:blipFill>
        <p:spPr bwMode="auto">
          <a:xfrm>
            <a:off x="1" y="4539067"/>
            <a:ext cx="9144000" cy="60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391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 tab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77800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1438275"/>
            <a:ext cx="2531035" cy="297724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86472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60273" y="1438275"/>
            <a:ext cx="2531035" cy="297724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60273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176754" y="1438275"/>
            <a:ext cx="2531035" cy="297724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2pPr>
            <a:lvl3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4pPr>
            <a:lvl5pPr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176754" y="870334"/>
            <a:ext cx="2531035" cy="565891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800" b="1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1436224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864725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436224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076575" y="866776"/>
            <a:ext cx="0" cy="354874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984421" y="866776"/>
            <a:ext cx="0" cy="354874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6"/>
          <p:cNvSpPr>
            <a:spLocks noGrp="1" noChangeArrowheads="1"/>
          </p:cNvSpPr>
          <p:nvPr userDrawn="1">
            <p:ph type="sldNum" sz="quarter" idx="18"/>
          </p:nvPr>
        </p:nvSpPr>
        <p:spPr>
          <a:xfrm>
            <a:off x="4684868" y="476408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915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4018" y="170815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937700"/>
            <a:ext cx="2336800" cy="3492375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4868" y="476408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00401" y="937699"/>
            <a:ext cx="5438775" cy="3500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839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-in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4603" y="177011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3538" y="3671393"/>
            <a:ext cx="8229600" cy="486725"/>
          </a:xfrm>
        </p:spPr>
        <p:txBody>
          <a:bodyPr tIns="45720" rIns="91440" bIns="4572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None/>
              <a:defRPr sz="1600">
                <a:solidFill>
                  <a:schemeClr val="tx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684868" y="476408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4603" y="910829"/>
            <a:ext cx="8234362" cy="2660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253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52437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3538" y="168552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8" y="1779413"/>
            <a:ext cx="4120953" cy="2362706"/>
          </a:xfrm>
        </p:spPr>
        <p:txBody>
          <a:bodyPr lIns="91440" rIns="9144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2pPr>
            <a:lvl3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3pPr>
            <a:lvl4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4pPr>
            <a:lvl5pPr>
              <a:lnSpc>
                <a:spcPts val="3000"/>
              </a:lnSpc>
              <a:spcBef>
                <a:spcPts val="72"/>
              </a:spcBef>
              <a:buClr>
                <a:schemeClr val="accent2"/>
              </a:buClr>
              <a:defRPr sz="2400"/>
            </a:lvl5pPr>
          </a:lstStyle>
          <a:p>
            <a:pPr lvl="0"/>
            <a:r>
              <a:rPr lang="en-US" dirty="0" smtClean="0"/>
              <a:t>Text goes here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4684868" y="476408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2541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68552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778999"/>
            <a:ext cx="9144000" cy="368799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481349"/>
            <a:ext cx="8229600" cy="661968"/>
          </a:xfrm>
        </p:spPr>
        <p:txBody>
          <a:bodyPr bIns="13716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72"/>
              </a:spcBef>
              <a:buClr>
                <a:schemeClr val="accent2"/>
              </a:buClr>
              <a:buNone/>
              <a:defRPr sz="1600" b="0" i="0" baseline="0">
                <a:solidFill>
                  <a:schemeClr val="tx1"/>
                </a:solidFill>
              </a:defRPr>
            </a:lvl1pPr>
            <a:lvl2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2pPr>
            <a:lvl3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3pPr>
            <a:lvl4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4pPr>
            <a:lvl5pPr>
              <a:lnSpc>
                <a:spcPts val="3600"/>
              </a:lnSpc>
              <a:spcBef>
                <a:spcPts val="72"/>
              </a:spcBef>
              <a:buClr>
                <a:schemeClr val="accent2"/>
              </a:buClr>
              <a:defRPr/>
            </a:lvl5pPr>
          </a:lstStyle>
          <a:p>
            <a:pPr lvl="0"/>
            <a:r>
              <a:rPr lang="en-US" dirty="0" smtClean="0"/>
              <a:t>Explanatory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704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3538" y="170815"/>
            <a:ext cx="82296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778999"/>
            <a:ext cx="9144000" cy="4364501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6779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7967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0138" y="1722284"/>
            <a:ext cx="7772400" cy="507831"/>
          </a:xfrm>
        </p:spPr>
        <p:txBody>
          <a:bodyPr anchor="b"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00138" y="3756029"/>
            <a:ext cx="3929062" cy="121825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3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Date</a:t>
            </a:r>
          </a:p>
          <a:p>
            <a:endParaRPr lang="en-US" dirty="0" smtClean="0"/>
          </a:p>
          <a:p>
            <a:r>
              <a:rPr lang="en-US" dirty="0" smtClean="0"/>
              <a:t>Name</a:t>
            </a:r>
          </a:p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04901" y="2359819"/>
            <a:ext cx="7789863" cy="695325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UW.Wordmark_ct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54588" y="4806602"/>
            <a:ext cx="2312952" cy="1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144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318965"/>
          </a:xfrm>
        </p:spPr>
        <p:txBody>
          <a:bodyPr/>
          <a:lstStyle>
            <a:lvl1pPr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1600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76408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97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No firs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>
            <a:lvl1pPr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339437"/>
          </a:xfrm>
        </p:spPr>
        <p:txBody>
          <a:bodyPr/>
          <a:lstStyle>
            <a:lvl1pPr marL="0" indent="0">
              <a:buClr>
                <a:schemeClr val="accent1"/>
              </a:buClr>
              <a:buSzPct val="120000"/>
              <a:buNone/>
              <a:defRPr sz="1800">
                <a:solidFill>
                  <a:schemeClr val="tx1"/>
                </a:solidFill>
              </a:defRPr>
            </a:lvl1pPr>
            <a:lvl2pPr>
              <a:buSzPct val="90000"/>
              <a:buFont typeface="Courier New" pitchFamily="49" charset="0"/>
              <a:buChar char="o"/>
              <a:defRPr sz="1600">
                <a:solidFill>
                  <a:schemeClr val="tx1"/>
                </a:solidFill>
              </a:defRPr>
            </a:lvl2pPr>
            <a:lvl3pPr>
              <a:buSzPct val="90000"/>
              <a:buFont typeface="Arial" pitchFamily="34" charset="0"/>
              <a:buChar char="─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76408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413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492443"/>
          </a:xfrm>
        </p:spPr>
        <p:txBody>
          <a:bodyPr/>
          <a:lstStyle>
            <a:lvl1pPr>
              <a:defRPr sz="26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38" y="857250"/>
            <a:ext cx="8229600" cy="3237078"/>
          </a:xfrm>
        </p:spPr>
        <p:txBody>
          <a:bodyPr/>
          <a:lstStyle>
            <a:lvl1pPr marL="344488" indent="-344488">
              <a:buClr>
                <a:schemeClr val="accent1"/>
              </a:buClr>
              <a:buSzPct val="10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1pPr>
            <a:lvl2pPr marL="647700" indent="-285750">
              <a:buSzPct val="90000"/>
              <a:buFont typeface="+mj-lt"/>
              <a:buAutoNum type="alphaLcPeriod"/>
              <a:defRPr sz="1600">
                <a:solidFill>
                  <a:schemeClr val="tx1"/>
                </a:solidFill>
              </a:defRPr>
            </a:lvl2pPr>
            <a:lvl3pPr marL="889000" indent="-198438">
              <a:buSzPct val="90000"/>
              <a:buFont typeface="+mj-lt"/>
              <a:buAutoNum type="romanLcPeriod"/>
              <a:defRPr sz="140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76408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334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76408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2110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76408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686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836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855023"/>
            <a:ext cx="4038600" cy="34952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5023"/>
            <a:ext cx="4038600" cy="3495201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76408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16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38" y="748353"/>
            <a:ext cx="4040188" cy="62324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538" y="1371599"/>
            <a:ext cx="4040188" cy="3040040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57260"/>
            <a:ext cx="4041775" cy="62324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380506"/>
            <a:ext cx="4041775" cy="3041369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2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2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5539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84868" y="476408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mtClean="0"/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86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651"/>
          <a:stretch/>
        </p:blipFill>
        <p:spPr bwMode="auto">
          <a:xfrm>
            <a:off x="1" y="4539067"/>
            <a:ext cx="9144000" cy="60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169300"/>
            <a:ext cx="81915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858441"/>
            <a:ext cx="8199438" cy="31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684868" y="4764088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altLang="en-US" sz="800" smtClean="0">
                <a:solidFill>
                  <a:schemeClr val="tx1"/>
                </a:solidFill>
              </a:defRPr>
            </a:lvl1pPr>
          </a:lstStyle>
          <a:p>
            <a:pPr algn="ctr"/>
            <a:fld id="{F1E776F5-9A26-455E-BF09-7D727D022004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2" name="Picture 58" descr="C:\Users\Sarah\Desktop\IHME_logo_rgb-01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16" y="4766144"/>
            <a:ext cx="2356834" cy="1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 userDrawn="1"/>
        </p:nvGrpSpPr>
        <p:grpSpPr>
          <a:xfrm>
            <a:off x="451582" y="4736419"/>
            <a:ext cx="2812318" cy="202816"/>
            <a:chOff x="451582" y="4588285"/>
            <a:chExt cx="3011671" cy="217192"/>
          </a:xfrm>
        </p:grpSpPr>
        <p:pic>
          <p:nvPicPr>
            <p:cNvPr id="16" name="Picture 15" descr="IHME_logo_acr_RGB_sm.png"/>
            <p:cNvPicPr>
              <a:picLocks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582" y="4588285"/>
              <a:ext cx="670914" cy="21719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>
              <a:off x="1263573" y="4605293"/>
              <a:ext cx="0" cy="189061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3">
              <a:lum bright="-30000"/>
            </a:blip>
            <a:srcRect l="13858"/>
            <a:stretch/>
          </p:blipFill>
          <p:spPr>
            <a:xfrm>
              <a:off x="1679866" y="4623146"/>
              <a:ext cx="1783387" cy="1533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/>
            </p:cNvPicPr>
            <p:nvPr userDrawn="1"/>
          </p:nvPicPr>
          <p:blipFill rotWithShape="1">
            <a:blip r:embed="rId23">
              <a:lum/>
            </a:blip>
            <a:srcRect r="87556"/>
            <a:stretch/>
          </p:blipFill>
          <p:spPr>
            <a:xfrm>
              <a:off x="1392699" y="4625681"/>
              <a:ext cx="257864" cy="153354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6" r:id="rId4"/>
    <p:sldLayoutId id="2147483681" r:id="rId5"/>
    <p:sldLayoutId id="2147483682" r:id="rId6"/>
    <p:sldLayoutId id="2147483688" r:id="rId7"/>
    <p:sldLayoutId id="2147483679" r:id="rId8"/>
    <p:sldLayoutId id="2147483680" r:id="rId9"/>
    <p:sldLayoutId id="2147483689" r:id="rId10"/>
    <p:sldLayoutId id="2147483690" r:id="rId11"/>
    <p:sldLayoutId id="2147483691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231775" indent="-2317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20000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206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Courier New" pitchFamily="49" charset="0"/>
        <a:buChar char="o"/>
        <a:defRPr sz="1600">
          <a:solidFill>
            <a:schemeClr val="tx1"/>
          </a:solidFill>
          <a:latin typeface="+mn-lt"/>
        </a:defRPr>
      </a:lvl2pPr>
      <a:lvl3pPr marL="912813" indent="-2317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─"/>
        <a:defRPr sz="1400">
          <a:solidFill>
            <a:schemeClr val="tx1"/>
          </a:solidFill>
          <a:latin typeface="+mn-lt"/>
        </a:defRPr>
      </a:lvl3pPr>
      <a:lvl4pPr marL="1258888" indent="-231775" algn="l" rtl="0" eaLnBrk="0" fontAlgn="base" hangingPunct="0">
        <a:spcBef>
          <a:spcPct val="45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600">
          <a:solidFill>
            <a:srgbClr val="404040"/>
          </a:solidFill>
          <a:latin typeface="+mn-lt"/>
        </a:defRPr>
      </a:lvl4pPr>
      <a:lvl5pPr marL="1597025" indent="-223838" algn="l" rtl="0" eaLnBrk="0" fontAlgn="base" hangingPunct="0">
        <a:spcBef>
          <a:spcPct val="45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542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114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686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25825" indent="-223838" algn="l" rtl="0" eaLnBrk="1" fontAlgn="base" hangingPunct="1">
        <a:spcBef>
          <a:spcPct val="45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356" y="877854"/>
            <a:ext cx="8282509" cy="1200329"/>
          </a:xfrm>
        </p:spPr>
        <p:txBody>
          <a:bodyPr/>
          <a:lstStyle/>
          <a:p>
            <a:r>
              <a:rPr lang="en-US" sz="3600" dirty="0" smtClean="0"/>
              <a:t>New Approach to the Garbage Code classification in GBD2016</a:t>
            </a:r>
            <a:endParaRPr lang="en-US" sz="36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3859" y="2593857"/>
            <a:ext cx="833563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Strengthening the quality of information on causes of death in Brazil </a:t>
            </a:r>
          </a:p>
          <a:p>
            <a:r>
              <a:rPr lang="pt-BR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October 3- 2017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Porto de </a:t>
            </a:r>
            <a:r>
              <a:rPr 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Galinhas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/ Pernambuco / Brazil</a:t>
            </a: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Mohsen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Naghavi MD, MPH, PhD</a:t>
            </a:r>
          </a:p>
          <a:p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Professor </a:t>
            </a:r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of Global Health Department </a:t>
            </a:r>
          </a:p>
        </p:txBody>
      </p:sp>
    </p:spTree>
    <p:extLst>
      <p:ext uri="{BB962C8B-B14F-4D97-AF65-F5344CB8AC3E}">
        <p14:creationId xmlns:p14="http://schemas.microsoft.com/office/powerpoint/2010/main" val="2883657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892552"/>
          </a:xfrm>
        </p:spPr>
        <p:txBody>
          <a:bodyPr/>
          <a:lstStyle/>
          <a:p>
            <a:r>
              <a:rPr lang="en-US" b="0" dirty="0" smtClean="0"/>
              <a:t>GC fraction in Brazil VR data: by state, comparison between 2005 and 2015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622545"/>
              </p:ext>
            </p:extLst>
          </p:nvPr>
        </p:nvGraphicFramePr>
        <p:xfrm>
          <a:off x="254000" y="995136"/>
          <a:ext cx="8301038" cy="376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632824" y="3670662"/>
            <a:ext cx="320766" cy="8294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11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15050" y="4855369"/>
            <a:ext cx="309700" cy="215444"/>
          </a:xfrm>
          <a:prstGeom prst="rect">
            <a:avLst/>
          </a:prstGeom>
        </p:spPr>
        <p:txBody>
          <a:bodyPr/>
          <a:lstStyle/>
          <a:p>
            <a:fld id="{0351F2E6-A7BC-496D-9D39-6D142B5688FB}" type="slidenum">
              <a:rPr>
                <a:solidFill>
                  <a:srgbClr val="FFFFFF"/>
                </a:solidFill>
              </a:rPr>
              <a:pPr/>
              <a:t>11</a:t>
            </a:fld>
            <a:endParaRPr>
              <a:solidFill>
                <a:srgbClr val="FFFFFF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143001" y="121535"/>
          <a:ext cx="5573210" cy="106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7037882" y="-37474"/>
            <a:ext cx="1637676" cy="1111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dirty="0">
                <a:solidFill>
                  <a:srgbClr val="000000">
                    <a:lumMod val="50000"/>
                  </a:srgbClr>
                </a:solidFill>
              </a:rPr>
              <a:t>Brazil . % of GC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886450" y="262890"/>
            <a:ext cx="182880" cy="468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277318" y="1189299"/>
          <a:ext cx="8604354" cy="322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5463020" y="2543695"/>
            <a:ext cx="182880" cy="468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174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7800"/>
            <a:ext cx="9024645" cy="48102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76892" y="832310"/>
            <a:ext cx="2212604" cy="93385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R-99 Ill-defined </a:t>
            </a:r>
            <a:r>
              <a:rPr lang="en-US" sz="1200" dirty="0">
                <a:solidFill>
                  <a:schemeClr val="tx1"/>
                </a:solidFill>
              </a:rPr>
              <a:t>and unknown cause of </a:t>
            </a:r>
            <a:r>
              <a:rPr lang="en-US" sz="1200" dirty="0" smtClean="0">
                <a:solidFill>
                  <a:schemeClr val="tx1"/>
                </a:solidFill>
              </a:rPr>
              <a:t>mortality- </a:t>
            </a:r>
            <a:r>
              <a:rPr lang="en-US" sz="1200" dirty="0" smtClean="0">
                <a:solidFill>
                  <a:srgbClr val="FF0000"/>
                </a:solidFill>
              </a:rPr>
              <a:t>40000 death in 2015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79915" y="1105997"/>
            <a:ext cx="1880681" cy="35838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12322" y="1454977"/>
            <a:ext cx="2848274" cy="277979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76892" y="1835416"/>
            <a:ext cx="2212604" cy="93385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R-98 Unattended </a:t>
            </a:r>
            <a:r>
              <a:rPr lang="en-US" sz="1200" dirty="0">
                <a:solidFill>
                  <a:schemeClr val="tx1"/>
                </a:solidFill>
              </a:rPr>
              <a:t>death </a:t>
            </a:r>
            <a:r>
              <a:rPr lang="en-US" sz="1200" dirty="0" smtClean="0">
                <a:solidFill>
                  <a:srgbClr val="FF0000"/>
                </a:solidFill>
              </a:rPr>
              <a:t>18000 </a:t>
            </a:r>
            <a:r>
              <a:rPr lang="en-US" sz="1200" dirty="0">
                <a:solidFill>
                  <a:srgbClr val="FF0000"/>
                </a:solidFill>
              </a:rPr>
              <a:t>death in 2015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687438" y="1577802"/>
            <a:ext cx="1588851" cy="712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97838" y="2262583"/>
            <a:ext cx="2578451" cy="2228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907932" y="169300"/>
            <a:ext cx="2957208" cy="461665"/>
          </a:xfrm>
          <a:noFill/>
        </p:spPr>
        <p:txBody>
          <a:bodyPr/>
          <a:lstStyle/>
          <a:p>
            <a:r>
              <a:rPr lang="en-US" sz="1200" b="0" dirty="0" smtClean="0"/>
              <a:t>Brazil- code combination of impossible cause of death -2015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63602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respiratory failure in Brazil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17" y="714509"/>
            <a:ext cx="8746821" cy="42650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730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81" y="0"/>
            <a:ext cx="8858655" cy="48249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830111" y="169300"/>
            <a:ext cx="30350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2800" b="0" kern="0" dirty="0" smtClean="0"/>
              <a:t>Brazil- code combination of Sepsis  -2015</a:t>
            </a:r>
            <a:endParaRPr lang="en-US" sz="2800" b="0" kern="0" dirty="0"/>
          </a:p>
        </p:txBody>
      </p:sp>
      <p:sp>
        <p:nvSpPr>
          <p:cNvPr id="8" name="Rectangle 7"/>
          <p:cNvSpPr/>
          <p:nvPr/>
        </p:nvSpPr>
        <p:spPr>
          <a:xfrm>
            <a:off x="6154366" y="1829011"/>
            <a:ext cx="2658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62626"/>
                </a:solidFill>
                <a:latin typeface="Calibri" panose="020F0502020204030204" pitchFamily="34" charset="0"/>
              </a:rPr>
              <a:t>A41.9</a:t>
            </a:r>
            <a:r>
              <a:rPr lang="en-US" dirty="0"/>
              <a:t> </a:t>
            </a:r>
            <a:r>
              <a:rPr lang="en-US" dirty="0">
                <a:solidFill>
                  <a:srgbClr val="262626"/>
                </a:solidFill>
                <a:latin typeface="Calibri" panose="020F0502020204030204" pitchFamily="34" charset="0"/>
              </a:rPr>
              <a:t>Sepsis, unspecified organism</a:t>
            </a:r>
            <a:r>
              <a:rPr lang="en-US" dirty="0"/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73430" y="992221"/>
            <a:ext cx="661481" cy="94451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753583" y="1926077"/>
            <a:ext cx="1452664" cy="215954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623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80" y="66087"/>
            <a:ext cx="8191500" cy="492443"/>
          </a:xfrm>
        </p:spPr>
        <p:txBody>
          <a:bodyPr/>
          <a:lstStyle/>
          <a:p>
            <a:r>
              <a:rPr lang="en-US" dirty="0" smtClean="0"/>
              <a:t>Unintentional poisoning in Brazil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8530"/>
            <a:ext cx="9039461" cy="45849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47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69267"/>
            <a:ext cx="9033879" cy="46742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16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9118" y="69547"/>
            <a:ext cx="8191500" cy="492443"/>
          </a:xfrm>
        </p:spPr>
        <p:txBody>
          <a:bodyPr/>
          <a:lstStyle/>
          <a:p>
            <a:r>
              <a:rPr lang="en-US" dirty="0" smtClean="0"/>
              <a:t>Unintentional poisoning in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026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Redistribution of Garbage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29288" y="4284465"/>
            <a:ext cx="309700" cy="215444"/>
          </a:xfrm>
          <a:prstGeom prst="rect">
            <a:avLst/>
          </a:prstGeom>
        </p:spPr>
        <p:txBody>
          <a:bodyPr/>
          <a:lstStyle/>
          <a:p>
            <a:fld id="{0351F2E6-A7BC-496D-9D39-6D142B5688FB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43" y="882073"/>
            <a:ext cx="6317350" cy="367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346662" y="1878676"/>
            <a:ext cx="1147156" cy="24057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73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Redistribution of Garbage Codes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29288" y="4284465"/>
            <a:ext cx="309700" cy="215444"/>
          </a:xfrm>
          <a:prstGeom prst="rect">
            <a:avLst/>
          </a:prstGeom>
        </p:spPr>
        <p:txBody>
          <a:bodyPr/>
          <a:lstStyle/>
          <a:p>
            <a:fld id="{0351F2E6-A7BC-496D-9D39-6D142B5688FB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67"/>
          <a:stretch/>
        </p:blipFill>
        <p:spPr bwMode="auto">
          <a:xfrm>
            <a:off x="2036136" y="1128105"/>
            <a:ext cx="4999961" cy="295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837565" y="2562779"/>
            <a:ext cx="5023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39557" y="3382152"/>
            <a:ext cx="3532668" cy="1873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37565" y="2915646"/>
            <a:ext cx="1277901" cy="530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37564" y="1742411"/>
            <a:ext cx="2025456" cy="1516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39558" y="2224851"/>
            <a:ext cx="2916644" cy="8492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863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230330" y="179408"/>
            <a:ext cx="7124942" cy="536434"/>
          </a:xfrm>
        </p:spPr>
        <p:txBody>
          <a:bodyPr/>
          <a:lstStyle/>
          <a:p>
            <a:r>
              <a:rPr lang="en-US" dirty="0" smtClean="0"/>
              <a:t>Principal and method for correction of GC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034321" y="978538"/>
            <a:ext cx="7628949" cy="3256184"/>
          </a:xfrm>
        </p:spPr>
        <p:txBody>
          <a:bodyPr/>
          <a:lstStyle/>
          <a:p>
            <a:pPr lvl="0"/>
            <a:r>
              <a:rPr lang="en-US" sz="1600" dirty="0"/>
              <a:t>1-  All ICD codes identified as “garbage codes” should be reassigned to a specific “target code</a:t>
            </a:r>
            <a:r>
              <a:rPr lang="en-US" sz="1600" dirty="0" smtClean="0"/>
              <a:t>”</a:t>
            </a:r>
          </a:p>
          <a:p>
            <a:pPr lvl="0"/>
            <a:endParaRPr lang="en-US" sz="1600" dirty="0"/>
          </a:p>
          <a:p>
            <a:r>
              <a:rPr lang="en-US" sz="1600" dirty="0" smtClean="0"/>
              <a:t>2- Each </a:t>
            </a:r>
            <a:r>
              <a:rPr lang="en-US" sz="1600" dirty="0"/>
              <a:t>GC have to redistribute by age, sex, year, country on target codes, in their ICD </a:t>
            </a:r>
            <a:r>
              <a:rPr lang="en-US" sz="1600" dirty="0" smtClean="0"/>
              <a:t>revision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3- </a:t>
            </a:r>
            <a:r>
              <a:rPr lang="en-US" sz="1600" dirty="0" smtClean="0"/>
              <a:t>Finding </a:t>
            </a:r>
            <a:r>
              <a:rPr lang="en-US" sz="1600" dirty="0"/>
              <a:t>of target for each GC </a:t>
            </a:r>
            <a:r>
              <a:rPr lang="en-US" sz="1600" dirty="0" smtClean="0"/>
              <a:t>is based on :</a:t>
            </a:r>
            <a:endParaRPr lang="en-US" sz="1600" dirty="0"/>
          </a:p>
          <a:p>
            <a:pPr marL="465535" lvl="1" indent="-214313">
              <a:buFont typeface="Wingdings" panose="05000000000000000000" pitchFamily="2" charset="2"/>
              <a:buChar char="§"/>
            </a:pPr>
            <a:r>
              <a:rPr lang="en-US" dirty="0"/>
              <a:t> Understanding of diseases classification</a:t>
            </a:r>
          </a:p>
          <a:p>
            <a:pPr marL="508397" lvl="1" indent="-257175">
              <a:buFont typeface="Wingdings" panose="05000000000000000000" pitchFamily="2" charset="2"/>
              <a:buChar char="§"/>
            </a:pPr>
            <a:r>
              <a:rPr lang="en-US" dirty="0"/>
              <a:t>Understand Pathology and epidemiology of </a:t>
            </a:r>
            <a:r>
              <a:rPr lang="en-US" dirty="0" smtClean="0"/>
              <a:t>each </a:t>
            </a:r>
            <a:r>
              <a:rPr lang="en-US" dirty="0"/>
              <a:t>GC and targets</a:t>
            </a:r>
          </a:p>
          <a:p>
            <a:pPr marL="508397" lvl="1" indent="-257175">
              <a:buFont typeface="Wingdings" panose="05000000000000000000" pitchFamily="2" charset="2"/>
              <a:buChar char="§"/>
            </a:pPr>
            <a:r>
              <a:rPr lang="en-US" dirty="0"/>
              <a:t>Based on literature review , multiple cause, </a:t>
            </a:r>
            <a:r>
              <a:rPr lang="en-US" dirty="0" smtClean="0"/>
              <a:t>fallow </a:t>
            </a:r>
            <a:r>
              <a:rPr lang="en-US" dirty="0"/>
              <a:t>back </a:t>
            </a:r>
            <a:r>
              <a:rPr lang="en-US" dirty="0" smtClean="0"/>
              <a:t>study and hospital </a:t>
            </a:r>
            <a:endParaRPr lang="en-US" dirty="0"/>
          </a:p>
          <a:p>
            <a:pPr marL="251222" lvl="1" indent="0">
              <a:buNone/>
            </a:pPr>
            <a:endParaRPr lang="en-US" dirty="0"/>
          </a:p>
          <a:p>
            <a:endParaRPr lang="en-US" sz="1600" dirty="0" smtClean="0"/>
          </a:p>
          <a:p>
            <a:pPr marL="465535" lvl="1" indent="-214313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Tx/>
              <a:buChar char="-"/>
            </a:pP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115050" y="4855370"/>
            <a:ext cx="309700" cy="215444"/>
          </a:xfrm>
          <a:prstGeom prst="rect">
            <a:avLst/>
          </a:prstGeom>
        </p:spPr>
        <p:txBody>
          <a:bodyPr/>
          <a:lstStyle/>
          <a:p>
            <a:fld id="{729E7555-11F8-4BDF-BC63-E2088BBC284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27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8B13A20-7B67-4AC5-ADD5-3A8FEF6C2F7E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880" y="687664"/>
            <a:ext cx="8910491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sz="2000" b="1" dirty="0">
                <a:solidFill>
                  <a:srgbClr val="FFFFFF"/>
                </a:solidFill>
                <a:latin typeface="Calibri"/>
              </a:rPr>
              <a:t>Group A: Communicable, maternal, perinatal and nutritional </a:t>
            </a:r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conditions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(level 1)</a:t>
            </a:r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649" y="1157505"/>
            <a:ext cx="774925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1600" dirty="0">
                <a:solidFill>
                  <a:srgbClr val="0D0D0D"/>
                </a:solidFill>
                <a:latin typeface="Arial"/>
              </a:rPr>
              <a:t>Diarrhea, lower respiratory, and other common infectious </a:t>
            </a:r>
            <a:r>
              <a:rPr lang="en-US" sz="1600" dirty="0" smtClean="0">
                <a:solidFill>
                  <a:srgbClr val="0D0D0D"/>
                </a:solidFill>
                <a:latin typeface="Arial"/>
              </a:rPr>
              <a:t>diseases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/>
              </a:rPr>
              <a:t>level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</a:rPr>
              <a:t>2)</a:t>
            </a:r>
            <a:endParaRPr lang="en-US" sz="16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8239" y="1498745"/>
            <a:ext cx="462411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sz="1600" dirty="0" smtClean="0">
                <a:solidFill>
                  <a:srgbClr val="0D0D0D"/>
                </a:solidFill>
                <a:latin typeface="Arial"/>
              </a:rPr>
              <a:t>Diarrheal disease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/>
              </a:rPr>
              <a:t>level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</a:rPr>
              <a:t>3)</a:t>
            </a:r>
            <a:r>
              <a:rPr lang="en-US" sz="1600" dirty="0" smtClean="0">
                <a:solidFill>
                  <a:srgbClr val="0D0D0D"/>
                </a:solidFill>
                <a:latin typeface="Arial"/>
              </a:rPr>
              <a:t>  </a:t>
            </a:r>
            <a:endParaRPr lang="en-US" sz="1600" dirty="0">
              <a:solidFill>
                <a:srgbClr val="0D0D0D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37041"/>
            <a:ext cx="8909765" cy="3826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n-US" b="1" dirty="0">
                <a:solidFill>
                  <a:srgbClr val="FFFFFF"/>
                </a:solidFill>
                <a:latin typeface="Calibri"/>
              </a:rPr>
              <a:t> Group B: Non communicable </a:t>
            </a:r>
            <a:r>
              <a:rPr lang="en-US" b="1" dirty="0" smtClean="0">
                <a:solidFill>
                  <a:srgbClr val="FFFFFF"/>
                </a:solidFill>
                <a:latin typeface="Calibri"/>
              </a:rPr>
              <a:t>diseases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(level 1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)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5134" y="2536837"/>
            <a:ext cx="71939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b="1" dirty="0" smtClean="0">
                <a:solidFill>
                  <a:srgbClr val="0D0D0D"/>
                </a:solidFill>
                <a:latin typeface="Arial"/>
              </a:rPr>
              <a:t>Cardiovascular </a:t>
            </a:r>
            <a:r>
              <a:rPr lang="en-US" b="1" dirty="0">
                <a:solidFill>
                  <a:srgbClr val="0D0D0D"/>
                </a:solidFill>
                <a:latin typeface="Arial"/>
              </a:rPr>
              <a:t>and circulatory </a:t>
            </a:r>
            <a:r>
              <a:rPr lang="en-US" b="1" dirty="0" smtClean="0">
                <a:solidFill>
                  <a:srgbClr val="0D0D0D"/>
                </a:solidFill>
                <a:latin typeface="Arial"/>
              </a:rPr>
              <a:t>diseases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level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2)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14" y="3533011"/>
            <a:ext cx="9083021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fontAlgn="ctr"/>
            <a:r>
              <a:rPr lang="en-US" b="1" dirty="0" smtClean="0">
                <a:solidFill>
                  <a:srgbClr val="FFFFFF"/>
                </a:solidFill>
                <a:latin typeface="Calibri"/>
              </a:rPr>
              <a:t> Group C: Injuries  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level 1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)</a:t>
            </a:r>
            <a:r>
              <a:rPr lang="en-US" b="1" dirty="0" smtClean="0">
                <a:solidFill>
                  <a:srgbClr val="FFFFFF"/>
                </a:solidFill>
                <a:latin typeface="Calibri"/>
              </a:rPr>
              <a:t>  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23265" y="1842671"/>
            <a:ext cx="2840486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sz="1050" dirty="0" smtClean="0">
                <a:solidFill>
                  <a:srgbClr val="0D0D0D"/>
                </a:solidFill>
                <a:latin typeface="Arial"/>
              </a:rPr>
              <a:t>Cholera </a:t>
            </a:r>
            <a:r>
              <a:rPr lang="en-US" sz="1050" b="1" dirty="0">
                <a:solidFill>
                  <a:srgbClr val="FF0000"/>
                </a:solidFill>
                <a:latin typeface="Calibri"/>
              </a:rPr>
              <a:t>(level </a:t>
            </a:r>
            <a:r>
              <a:rPr lang="en-US" sz="1050" b="1" dirty="0" smtClean="0">
                <a:solidFill>
                  <a:srgbClr val="FF0000"/>
                </a:solidFill>
                <a:latin typeface="Calibri"/>
              </a:rPr>
              <a:t>4)</a:t>
            </a:r>
            <a:r>
              <a:rPr lang="en-US" sz="1050" dirty="0" smtClean="0">
                <a:solidFill>
                  <a:srgbClr val="0D0D0D"/>
                </a:solidFill>
                <a:latin typeface="Arial"/>
              </a:rPr>
              <a:t>  </a:t>
            </a:r>
            <a:endParaRPr lang="en-US" sz="1050" dirty="0">
              <a:solidFill>
                <a:srgbClr val="0D0D0D"/>
              </a:solidFill>
              <a:latin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47293" y="2923355"/>
            <a:ext cx="5355057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sz="1600" dirty="0" smtClean="0">
                <a:solidFill>
                  <a:srgbClr val="0D0D0D"/>
                </a:solidFill>
                <a:latin typeface="Arial"/>
              </a:rPr>
              <a:t>4. Cerebrovascular disease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/>
              </a:rPr>
              <a:t>level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</a:rPr>
              <a:t>3)</a:t>
            </a:r>
            <a:endParaRPr lang="en-US" sz="16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14525" y="3279095"/>
            <a:ext cx="2928395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-US" sz="1050" dirty="0">
                <a:solidFill>
                  <a:srgbClr val="0D0D0D"/>
                </a:solidFill>
                <a:latin typeface="Arial"/>
              </a:rPr>
              <a:t>b. Hemorrhagic </a:t>
            </a:r>
            <a:r>
              <a:rPr lang="en-US" sz="1050" dirty="0" smtClean="0">
                <a:solidFill>
                  <a:srgbClr val="0D0D0D"/>
                </a:solidFill>
                <a:latin typeface="Arial"/>
              </a:rPr>
              <a:t>stroke </a:t>
            </a:r>
            <a:r>
              <a:rPr lang="en-US" sz="1050" b="1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en-US" sz="1050" b="1" dirty="0">
                <a:solidFill>
                  <a:srgbClr val="FF0000"/>
                </a:solidFill>
                <a:latin typeface="Calibri"/>
              </a:rPr>
              <a:t>level </a:t>
            </a:r>
            <a:r>
              <a:rPr lang="en-US" sz="1050" b="1" dirty="0" smtClean="0">
                <a:solidFill>
                  <a:srgbClr val="FF0000"/>
                </a:solidFill>
                <a:latin typeface="Calibri"/>
              </a:rPr>
              <a:t>4)</a:t>
            </a:r>
            <a:endParaRPr lang="en-US" sz="105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68452" y="3956361"/>
            <a:ext cx="55425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b"/>
            <a:r>
              <a:rPr lang="en-US" b="1" dirty="0">
                <a:solidFill>
                  <a:srgbClr val="0D0D0D"/>
                </a:solidFill>
                <a:latin typeface="Arial"/>
              </a:rPr>
              <a:t>Transport Injuries </a:t>
            </a:r>
            <a:r>
              <a:rPr lang="en-US" b="1" dirty="0">
                <a:solidFill>
                  <a:srgbClr val="FF0000"/>
                </a:solidFill>
                <a:latin typeface="Arial"/>
              </a:rPr>
              <a:t>(level 2)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477085" y="4349963"/>
            <a:ext cx="472526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b"/>
            <a:r>
              <a:rPr lang="en-US" b="1" dirty="0">
                <a:solidFill>
                  <a:srgbClr val="0D0D0D"/>
                </a:solidFill>
                <a:latin typeface="Arial"/>
              </a:rPr>
              <a:t>Road </a:t>
            </a:r>
            <a:r>
              <a:rPr lang="en-US" b="1" dirty="0" smtClean="0">
                <a:solidFill>
                  <a:srgbClr val="0D0D0D"/>
                </a:solidFill>
                <a:latin typeface="Arial"/>
              </a:rPr>
              <a:t>injury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level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3)</a:t>
            </a:r>
            <a:endParaRPr lang="en-US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157496" y="4742802"/>
            <a:ext cx="3054743" cy="253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ctr"/>
            <a:r>
              <a:rPr lang="en-US" sz="1050" dirty="0">
                <a:solidFill>
                  <a:srgbClr val="0D0D0D"/>
                </a:solidFill>
                <a:latin typeface="Arial"/>
              </a:rPr>
              <a:t> injury - motorized two-wheeler </a:t>
            </a:r>
            <a:r>
              <a:rPr lang="en-US" sz="1050" dirty="0" smtClean="0">
                <a:solidFill>
                  <a:srgbClr val="0D0D0D"/>
                </a:solidFill>
                <a:latin typeface="Arial"/>
              </a:rPr>
              <a:t>rider </a:t>
            </a:r>
            <a:r>
              <a:rPr lang="en-US" sz="1050" b="1" dirty="0" smtClean="0">
                <a:solidFill>
                  <a:srgbClr val="FF0000"/>
                </a:solidFill>
                <a:latin typeface="Calibri"/>
              </a:rPr>
              <a:t>(</a:t>
            </a:r>
            <a:r>
              <a:rPr lang="en-US" sz="1050" b="1" dirty="0">
                <a:solidFill>
                  <a:srgbClr val="FF0000"/>
                </a:solidFill>
                <a:latin typeface="Calibri"/>
              </a:rPr>
              <a:t>level </a:t>
            </a:r>
            <a:r>
              <a:rPr lang="en-US" sz="1050" b="1" dirty="0" smtClean="0">
                <a:solidFill>
                  <a:srgbClr val="FF0000"/>
                </a:solidFill>
                <a:latin typeface="Calibri"/>
              </a:rPr>
              <a:t>4)</a:t>
            </a:r>
            <a:endParaRPr lang="en-US" sz="105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6238" y="92790"/>
            <a:ext cx="7568661" cy="337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Top down hierarchical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GBD cause list (GBD map for causes of death)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3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8" grpId="0" animBg="1"/>
      <p:bldP spid="9" grpId="0" animBg="1"/>
      <p:bldP spid="9" grpId="1" animBg="1"/>
      <p:bldP spid="10" grpId="0" animBg="1"/>
      <p:bldP spid="12" grpId="0" animBg="1"/>
      <p:bldP spid="12" grpId="1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616779" y="0"/>
            <a:ext cx="7537493" cy="552887"/>
          </a:xfrm>
        </p:spPr>
        <p:txBody>
          <a:bodyPr/>
          <a:lstStyle/>
          <a:p>
            <a:r>
              <a:rPr lang="en-US" dirty="0" smtClean="0"/>
              <a:t>Principal and method for correction of GC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616779" y="657818"/>
            <a:ext cx="7711296" cy="3801756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4-  </a:t>
            </a:r>
            <a:r>
              <a:rPr lang="en-US" sz="1400" dirty="0"/>
              <a:t>Garbage in the </a:t>
            </a:r>
            <a:r>
              <a:rPr lang="en-US" sz="1400" dirty="0" smtClean="0"/>
              <a:t>injury Chapter </a:t>
            </a:r>
            <a:r>
              <a:rPr lang="en-US" sz="1400" dirty="0"/>
              <a:t>XX </a:t>
            </a:r>
            <a:r>
              <a:rPr lang="en-US" sz="1400" dirty="0" smtClean="0"/>
              <a:t>redistribute on external causes</a:t>
            </a:r>
            <a:r>
              <a:rPr lang="en-US" sz="1400" dirty="0"/>
              <a:t> </a:t>
            </a:r>
            <a:r>
              <a:rPr lang="en-US" sz="1400" dirty="0" smtClean="0"/>
              <a:t>(X59, Y34)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 But </a:t>
            </a:r>
            <a:r>
              <a:rPr lang="en-US" sz="1400" dirty="0"/>
              <a:t>Garbage from Other Chapters </a:t>
            </a:r>
            <a:r>
              <a:rPr lang="en-US" sz="1400" dirty="0" smtClean="0"/>
              <a:t>on external causes (species , peritonitis) 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Garbage in Cancer just redistribute on cancer chapter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Miss coding in injuries move to other chapter (unintentional poisoning by alcohol)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1400" dirty="0" smtClean="0"/>
              <a:t>5- </a:t>
            </a:r>
            <a:r>
              <a:rPr lang="en-US" sz="1400" dirty="0"/>
              <a:t>how we have to redistribute on Targets</a:t>
            </a:r>
          </a:p>
          <a:p>
            <a:pPr marL="811610" lvl="2" indent="-214313">
              <a:buFont typeface="Wingdings" panose="05000000000000000000" pitchFamily="2" charset="2"/>
              <a:buChar char="Ø"/>
            </a:pPr>
            <a:r>
              <a:rPr lang="en-US" dirty="0"/>
              <a:t>Proportionally </a:t>
            </a:r>
            <a:r>
              <a:rPr lang="en-US" dirty="0" smtClean="0"/>
              <a:t> (Ill defined code  redistribute on all causes)</a:t>
            </a:r>
            <a:endParaRPr lang="en-US" dirty="0"/>
          </a:p>
          <a:p>
            <a:pPr marL="854472" lvl="2" indent="-257175">
              <a:buFont typeface="Wingdings" panose="05000000000000000000" pitchFamily="2" charset="2"/>
              <a:buChar char="Ø"/>
            </a:pPr>
            <a:r>
              <a:rPr lang="en-US" dirty="0" smtClean="0"/>
              <a:t>Just based </a:t>
            </a:r>
            <a:r>
              <a:rPr lang="en-US" dirty="0"/>
              <a:t>on Negative correlation between target and GC </a:t>
            </a:r>
            <a:r>
              <a:rPr lang="en-US" dirty="0" smtClean="0"/>
              <a:t>(all cancer and injuries GC and most CVD GC)</a:t>
            </a:r>
            <a:endParaRPr lang="en-US" dirty="0"/>
          </a:p>
          <a:p>
            <a:pPr marL="854472" lvl="2" indent="-257175">
              <a:buFont typeface="Wingdings" panose="05000000000000000000" pitchFamily="2" charset="2"/>
              <a:buChar char="Ø"/>
            </a:pPr>
            <a:r>
              <a:rPr lang="en-US" dirty="0" smtClean="0"/>
              <a:t>Just based on Multiple causes of death (miss coding of overdoses )</a:t>
            </a:r>
          </a:p>
          <a:p>
            <a:pPr marL="854472" lvl="2" indent="-257175">
              <a:buFont typeface="Wingdings" panose="05000000000000000000" pitchFamily="2" charset="2"/>
              <a:buChar char="Ø"/>
            </a:pPr>
            <a:r>
              <a:rPr lang="en-US" dirty="0" smtClean="0"/>
              <a:t>Fix proportion : Based </a:t>
            </a:r>
            <a:r>
              <a:rPr lang="en-US" dirty="0"/>
              <a:t>on literature review , multiple cause, Fallow back </a:t>
            </a:r>
            <a:r>
              <a:rPr lang="en-US" dirty="0" smtClean="0"/>
              <a:t>study(sepsis, peritonitis , renal failure ..)</a:t>
            </a:r>
            <a:endParaRPr lang="en-US" dirty="0"/>
          </a:p>
          <a:p>
            <a:pPr marL="465535" lvl="1" indent="-214313"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Tx/>
              <a:buChar char="-"/>
            </a:pP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115050" y="4855370"/>
            <a:ext cx="309700" cy="215444"/>
          </a:xfrm>
          <a:prstGeom prst="rect">
            <a:avLst/>
          </a:prstGeom>
        </p:spPr>
        <p:txBody>
          <a:bodyPr/>
          <a:lstStyle/>
          <a:p>
            <a:fld id="{729E7555-11F8-4BDF-BC63-E2088BBC284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19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330399" y="4494312"/>
            <a:ext cx="1254575" cy="2789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1600" b="0" ker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400">
                <a:solidFill>
                  <a:schemeClr val="accent1"/>
                </a:solidFill>
              </a:defRPr>
            </a:lvl2pPr>
            <a:lvl3pPr eaLnBrk="1" hangingPunct="1">
              <a:defRPr sz="2400">
                <a:solidFill>
                  <a:schemeClr val="accent1"/>
                </a:solidFill>
              </a:defRPr>
            </a:lvl3pPr>
            <a:lvl4pPr eaLnBrk="1" hangingPunct="1">
              <a:defRPr sz="2400">
                <a:solidFill>
                  <a:schemeClr val="accent1"/>
                </a:solidFill>
              </a:defRPr>
            </a:lvl4pPr>
            <a:lvl5pPr eaLnBrk="1" hangingPunct="1">
              <a:defRPr sz="2400">
                <a:solidFill>
                  <a:schemeClr val="accent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</a:defRPr>
            </a:lvl9pPr>
          </a:lstStyle>
          <a:p>
            <a:r>
              <a:rPr lang="en-US" sz="1200" dirty="0"/>
              <a:t>Meningitis ZAF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838652" y="4519059"/>
            <a:ext cx="1249701" cy="2541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1600" b="0" ker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400">
                <a:solidFill>
                  <a:schemeClr val="accent1"/>
                </a:solidFill>
              </a:defRPr>
            </a:lvl2pPr>
            <a:lvl3pPr eaLnBrk="1" hangingPunct="1">
              <a:defRPr sz="2400">
                <a:solidFill>
                  <a:schemeClr val="accent1"/>
                </a:solidFill>
              </a:defRPr>
            </a:lvl3pPr>
            <a:lvl4pPr eaLnBrk="1" hangingPunct="1">
              <a:defRPr sz="2400">
                <a:solidFill>
                  <a:schemeClr val="accent1"/>
                </a:solidFill>
              </a:defRPr>
            </a:lvl4pPr>
            <a:lvl5pPr eaLnBrk="1" hangingPunct="1">
              <a:defRPr sz="2400">
                <a:solidFill>
                  <a:schemeClr val="accent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</a:defRPr>
            </a:lvl9pPr>
          </a:lstStyle>
          <a:p>
            <a:r>
              <a:rPr lang="en-US" sz="1100" b="1" dirty="0" smtClean="0"/>
              <a:t>TB- </a:t>
            </a:r>
            <a:r>
              <a:rPr lang="en-US" sz="1100" b="1" dirty="0"/>
              <a:t>UKR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0" y="4427966"/>
            <a:ext cx="2286000" cy="3452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1600" b="0" ker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400">
                <a:solidFill>
                  <a:schemeClr val="accent1"/>
                </a:solidFill>
              </a:defRPr>
            </a:lvl2pPr>
            <a:lvl3pPr eaLnBrk="1" hangingPunct="1">
              <a:defRPr sz="2400">
                <a:solidFill>
                  <a:schemeClr val="accent1"/>
                </a:solidFill>
              </a:defRPr>
            </a:lvl3pPr>
            <a:lvl4pPr eaLnBrk="1" hangingPunct="1">
              <a:defRPr sz="2400">
                <a:solidFill>
                  <a:schemeClr val="accent1"/>
                </a:solidFill>
              </a:defRPr>
            </a:lvl4pPr>
            <a:lvl5pPr eaLnBrk="1" hangingPunct="1">
              <a:defRPr sz="2400">
                <a:solidFill>
                  <a:schemeClr val="accent1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</a:defRPr>
            </a:lvl9pPr>
          </a:lstStyle>
          <a:p>
            <a:r>
              <a:rPr lang="en-US" sz="1000" b="1" dirty="0"/>
              <a:t>Inflammatory Bowel Diseases ZAF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341724" y="821640"/>
          <a:ext cx="3278508" cy="2066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11671" y="815588"/>
            <a:ext cx="5374139" cy="19948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4382" y="1913271"/>
            <a:ext cx="471428" cy="8142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0603" y="2745218"/>
            <a:ext cx="5673397" cy="1791503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4031139" y="821640"/>
            <a:ext cx="1853093" cy="31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1200" b="0" kern="0" dirty="0"/>
              <a:t>New York State :</a:t>
            </a:r>
            <a:r>
              <a:rPr lang="en-US" sz="1200" b="0" kern="0" dirty="0" smtClean="0"/>
              <a:t>USA -M </a:t>
            </a:r>
            <a:endParaRPr lang="en-US" sz="1200" b="0" kern="0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633558" y="980137"/>
            <a:ext cx="2050240" cy="239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1350" b="0" kern="0" dirty="0"/>
              <a:t>Limpopo :South </a:t>
            </a:r>
            <a:r>
              <a:rPr lang="en-US" sz="1350" b="0" kern="0" dirty="0" smtClean="0"/>
              <a:t>Africa-F </a:t>
            </a:r>
            <a:endParaRPr lang="en-US" sz="1350" kern="0" dirty="0"/>
          </a:p>
        </p:txBody>
      </p:sp>
      <p:sp>
        <p:nvSpPr>
          <p:cNvPr id="20" name="Rectangle 19"/>
          <p:cNvSpPr/>
          <p:nvPr/>
        </p:nvSpPr>
        <p:spPr>
          <a:xfrm>
            <a:off x="482774" y="3101932"/>
            <a:ext cx="2782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222" lvl="1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Comparing age-sex-cause-specific relative death rate of suspected  with global standard relative age patterns by sex and GBD cause , Pooled from all available years of ICD9- and 10-coded in vital registration 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29561" y="821640"/>
            <a:ext cx="2611989" cy="307777"/>
          </a:xfrm>
          <a:solidFill>
            <a:schemeClr val="bg1"/>
          </a:solidFill>
        </p:spPr>
        <p:txBody>
          <a:bodyPr/>
          <a:lstStyle/>
          <a:p>
            <a:r>
              <a:rPr lang="en-US" sz="1400" b="0" dirty="0" smtClean="0"/>
              <a:t>Toxoplasmosis –USA </a:t>
            </a:r>
            <a:endParaRPr lang="en-US" sz="1400" b="0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375196" y="168936"/>
            <a:ext cx="8619344" cy="401214"/>
          </a:xfrm>
          <a:prstGeom prst="rect">
            <a:avLst/>
          </a:prstGeom>
          <a:noFill/>
          <a:ln w="12700">
            <a:solidFill>
              <a:srgbClr val="92C6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2000" b="0" kern="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Critical challenges:</a:t>
            </a:r>
            <a:r>
              <a:rPr lang="en-US" sz="2000" b="0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000" b="0" kern="0" dirty="0"/>
              <a:t>Mysteries of HIV in COD </a:t>
            </a:r>
          </a:p>
        </p:txBody>
      </p:sp>
    </p:spTree>
    <p:extLst>
      <p:ext uri="{BB962C8B-B14F-4D97-AF65-F5344CB8AC3E}">
        <p14:creationId xmlns:p14="http://schemas.microsoft.com/office/powerpoint/2010/main" val="3653183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15050" y="4855370"/>
            <a:ext cx="309700" cy="215444"/>
          </a:xfrm>
          <a:prstGeom prst="rect">
            <a:avLst/>
          </a:prstGeom>
        </p:spPr>
        <p:txBody>
          <a:bodyPr/>
          <a:lstStyle/>
          <a:p>
            <a:fld id="{0351F2E6-A7BC-496D-9D39-6D142B5688F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79" y="715351"/>
            <a:ext cx="4595652" cy="2772506"/>
          </a:xfrm>
          <a:prstGeom prst="rect">
            <a:avLst/>
          </a:prstGeom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2312" y="2101604"/>
            <a:ext cx="4459195" cy="255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 rot="21342512">
            <a:off x="5661919" y="1033087"/>
            <a:ext cx="3272722" cy="1150048"/>
          </a:xfrm>
          <a:prstGeom prst="wedgeEllipseCallout">
            <a:avLst>
              <a:gd name="adj1" fmla="val -88877"/>
              <a:gd name="adj2" fmla="val -6042"/>
            </a:avLst>
          </a:prstGeom>
          <a:noFill/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Number of death by age and year for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unintentional unspecified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poising in USA</a:t>
            </a:r>
            <a:endParaRPr lang="en-US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04786" y="3482280"/>
            <a:ext cx="3708120" cy="1174681"/>
          </a:xfrm>
          <a:prstGeom prst="wedgeEllipseCallout">
            <a:avLst>
              <a:gd name="adj1" fmla="val 75140"/>
              <a:gd name="adj2" fmla="val 2671"/>
            </a:avLst>
          </a:prstGeom>
          <a:noFill/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Age specific mortality rate in Russia data for Other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unintentional 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poisoning(X40-X44, X46-X49)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15379" y="17769"/>
            <a:ext cx="8619344" cy="599606"/>
          </a:xfrm>
          <a:prstGeom prst="rect">
            <a:avLst/>
          </a:prstGeom>
          <a:noFill/>
          <a:ln w="12700">
            <a:solidFill>
              <a:srgbClr val="92C6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2400" b="0" kern="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Critical challenges:</a:t>
            </a:r>
            <a:r>
              <a:rPr lang="en-US" sz="2400" b="0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b="0" kern="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Miss assignment of some causes </a:t>
            </a:r>
          </a:p>
        </p:txBody>
      </p:sp>
    </p:spTree>
    <p:extLst>
      <p:ext uri="{BB962C8B-B14F-4D97-AF65-F5344CB8AC3E}">
        <p14:creationId xmlns:p14="http://schemas.microsoft.com/office/powerpoint/2010/main" val="3018506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780462" cy="892552"/>
          </a:xfrm>
        </p:spPr>
        <p:txBody>
          <a:bodyPr/>
          <a:lstStyle/>
          <a:p>
            <a:r>
              <a:rPr lang="en-US" b="0" dirty="0"/>
              <a:t>N</a:t>
            </a:r>
            <a:r>
              <a:rPr lang="en-US" b="0" dirty="0" smtClean="0"/>
              <a:t>umber of Packages for redistribution of  Garbage Codes by types in different coding system </a:t>
            </a:r>
            <a:endParaRPr lang="en-US" b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3538" y="1234447"/>
          <a:ext cx="8229600" cy="2545150"/>
        </p:xfrm>
        <a:graphic>
          <a:graphicData uri="http://schemas.openxmlformats.org/drawingml/2006/table">
            <a:tbl>
              <a:tblPr/>
              <a:tblGrid>
                <a:gridCol w="2180310">
                  <a:extLst>
                    <a:ext uri="{9D8B030D-6E8A-4147-A177-3AD203B41FA5}">
                      <a16:colId xmlns:a16="http://schemas.microsoft.com/office/drawing/2014/main" val="298784335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500418730"/>
                    </a:ext>
                  </a:extLst>
                </a:gridCol>
                <a:gridCol w="1079467">
                  <a:extLst>
                    <a:ext uri="{9D8B030D-6E8A-4147-A177-3AD203B41FA5}">
                      <a16:colId xmlns:a16="http://schemas.microsoft.com/office/drawing/2014/main" val="136966845"/>
                    </a:ext>
                  </a:extLst>
                </a:gridCol>
                <a:gridCol w="1421476">
                  <a:extLst>
                    <a:ext uri="{9D8B030D-6E8A-4147-A177-3AD203B41FA5}">
                      <a16:colId xmlns:a16="http://schemas.microsoft.com/office/drawing/2014/main" val="3407529155"/>
                    </a:ext>
                  </a:extLst>
                </a:gridCol>
                <a:gridCol w="1421476">
                  <a:extLst>
                    <a:ext uri="{9D8B030D-6E8A-4147-A177-3AD203B41FA5}">
                      <a16:colId xmlns:a16="http://schemas.microsoft.com/office/drawing/2014/main" val="2139748252"/>
                    </a:ext>
                  </a:extLst>
                </a:gridCol>
                <a:gridCol w="951214">
                  <a:extLst>
                    <a:ext uri="{9D8B030D-6E8A-4147-A177-3AD203B41FA5}">
                      <a16:colId xmlns:a16="http://schemas.microsoft.com/office/drawing/2014/main" val="4204787025"/>
                    </a:ext>
                  </a:extLst>
                </a:gridCol>
              </a:tblGrid>
              <a:tr h="2511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 Type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Proportional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Regression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causes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Fixed Proportion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276626"/>
                  </a:ext>
                </a:extLst>
              </a:tr>
              <a:tr h="2511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ICD10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106770"/>
                  </a:ext>
                </a:extLst>
              </a:tr>
              <a:tr h="2511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ICD9_detail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882432"/>
                  </a:ext>
                </a:extLst>
              </a:tr>
              <a:tr h="2511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ICD10_tabulated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946926"/>
                  </a:ext>
                </a:extLst>
              </a:tr>
              <a:tr h="2511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ICD9_BTL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831503"/>
                  </a:ext>
                </a:extLst>
              </a:tr>
              <a:tr h="2511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ICD9_USSR_Tabulation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252368"/>
                  </a:ext>
                </a:extLst>
              </a:tr>
              <a:tr h="28468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India_MCCD_states_ICD10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359920"/>
                  </a:ext>
                </a:extLst>
              </a:tr>
              <a:tr h="2511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India_MCCD_states_ICD9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534805"/>
                  </a:ext>
                </a:extLst>
              </a:tr>
              <a:tr h="2511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ICD8 A tabulated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833898"/>
                  </a:ext>
                </a:extLst>
              </a:tr>
              <a:tr h="25116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5344" marR="5344" marT="5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61459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44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 2010 raw data and final estimation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850"/>
            <a:ext cx="9001717" cy="38709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5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74" y="869068"/>
            <a:ext cx="9016678" cy="68541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GC level 1 :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Underlying causes (target for redistribution of these GC) are in at least in the 2 levels one cause </a:t>
            </a:r>
            <a:r>
              <a:rPr lang="en-US" sz="1400" dirty="0" smtClean="0">
                <a:solidFill>
                  <a:srgbClr val="FF0000"/>
                </a:solidFill>
              </a:rPr>
              <a:t>(sepsis , Heart failure, senility, unknown causes of death  ) </a:t>
            </a:r>
            <a:r>
              <a:rPr lang="en-US" sz="1400" dirty="0" smtClean="0">
                <a:solidFill>
                  <a:srgbClr val="0070C0"/>
                </a:solidFill>
              </a:rPr>
              <a:t>– redistribute on different level </a:t>
            </a:r>
            <a:r>
              <a:rPr lang="en-US" sz="1400" u="sng" dirty="0" smtClean="0">
                <a:solidFill>
                  <a:srgbClr val="0070C0"/>
                </a:solidFill>
              </a:rPr>
              <a:t>1</a:t>
            </a:r>
            <a:r>
              <a:rPr lang="en-US" sz="1400" dirty="0" smtClean="0">
                <a:solidFill>
                  <a:srgbClr val="0070C0"/>
                </a:solidFill>
              </a:rPr>
              <a:t> causes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378" y="184438"/>
            <a:ext cx="8840149" cy="6288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Classification of GCs based on  underlying cause or based on targets for their redistribution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1" y="1730943"/>
            <a:ext cx="690570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Group A: Communicable, maternal, perinatal and nutritional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conditions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2479363"/>
            <a:ext cx="690571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 Group B: Non communicable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diseases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198" y="2898660"/>
            <a:ext cx="690571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</a:rPr>
              <a:t> Group C: Injuries  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57929" y="1722157"/>
            <a:ext cx="1296456" cy="16412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US" sz="2800" b="1" dirty="0" smtClean="0">
                <a:solidFill>
                  <a:srgbClr val="FF0000"/>
                </a:solidFill>
              </a:rPr>
              <a:t>On the level 1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13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054" y="640124"/>
            <a:ext cx="9016678" cy="68541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GC level 1 :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Underlying causes (target for redistribution of these GC) are in at least in the 2 levels one cause </a:t>
            </a:r>
            <a:r>
              <a:rPr lang="en-US" sz="1400" dirty="0" smtClean="0">
                <a:solidFill>
                  <a:srgbClr val="FF0000"/>
                </a:solidFill>
              </a:rPr>
              <a:t>(sepsis , Heart failure, senility, unknown causes of death  ) </a:t>
            </a:r>
            <a:r>
              <a:rPr lang="en-US" sz="1400" dirty="0" smtClean="0">
                <a:solidFill>
                  <a:srgbClr val="0070C0"/>
                </a:solidFill>
              </a:rPr>
              <a:t>– redistribute on different level </a:t>
            </a:r>
            <a:r>
              <a:rPr lang="en-US" sz="1400" u="sng" dirty="0" smtClean="0">
                <a:solidFill>
                  <a:srgbClr val="0070C0"/>
                </a:solidFill>
              </a:rPr>
              <a:t>1</a:t>
            </a:r>
            <a:r>
              <a:rPr lang="en-US" sz="1400" dirty="0" smtClean="0">
                <a:solidFill>
                  <a:srgbClr val="0070C0"/>
                </a:solidFill>
              </a:rPr>
              <a:t> causes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13" y="1365047"/>
            <a:ext cx="8915574" cy="89214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GC level two: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Underlying causes (target for redistribution of these GC) are in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one of the cause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level one </a:t>
            </a:r>
            <a:r>
              <a:rPr lang="en-US" sz="1400" dirty="0">
                <a:solidFill>
                  <a:srgbClr val="FF0000"/>
                </a:solidFill>
              </a:rPr>
              <a:t>(GI  Bleeding , Unspecified Factor X59 , all of undetermined intent injuries , Unspecified Infectious D </a:t>
            </a:r>
            <a:r>
              <a:rPr lang="en-US" sz="1400" dirty="0" smtClean="0">
                <a:solidFill>
                  <a:srgbClr val="FF0000"/>
                </a:solidFill>
              </a:rPr>
              <a:t>) </a:t>
            </a:r>
            <a:r>
              <a:rPr lang="en-US" sz="1400" dirty="0" smtClean="0">
                <a:solidFill>
                  <a:srgbClr val="0070C0"/>
                </a:solidFill>
              </a:rPr>
              <a:t>– redistribute </a:t>
            </a:r>
            <a:r>
              <a:rPr lang="en-US" sz="1400" dirty="0">
                <a:solidFill>
                  <a:srgbClr val="0070C0"/>
                </a:solidFill>
              </a:rPr>
              <a:t>on different level </a:t>
            </a:r>
            <a:r>
              <a:rPr lang="en-US" sz="1400" u="sng" dirty="0" smtClean="0">
                <a:solidFill>
                  <a:srgbClr val="0070C0"/>
                </a:solidFill>
              </a:rPr>
              <a:t>2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causes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38" y="-29825"/>
            <a:ext cx="8840149" cy="6288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Classification of GCs based on  underlying cause or based on targets for their redistribution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13" y="2264091"/>
            <a:ext cx="642892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en-US" sz="1600" dirty="0">
                <a:solidFill>
                  <a:srgbClr val="0D0D0D"/>
                </a:solidFill>
                <a:latin typeface="Arial"/>
              </a:rPr>
              <a:t>Diarrhea, lower respiratory, and other common infectious </a:t>
            </a:r>
            <a:r>
              <a:rPr lang="en-US" sz="1600" dirty="0" smtClean="0">
                <a:solidFill>
                  <a:srgbClr val="0D0D0D"/>
                </a:solidFill>
                <a:latin typeface="Arial"/>
              </a:rPr>
              <a:t>diseases </a:t>
            </a:r>
          </a:p>
          <a:p>
            <a:pPr fontAlgn="b">
              <a:defRPr/>
            </a:pPr>
            <a:r>
              <a:rPr lang="en-US" sz="1600" dirty="0" smtClean="0">
                <a:solidFill>
                  <a:srgbClr val="0D0D0D"/>
                </a:solidFill>
                <a:latin typeface="Arial"/>
              </a:rPr>
              <a:t>HIV/AIDS </a:t>
            </a:r>
            <a:r>
              <a:rPr lang="en-US" sz="1600" dirty="0">
                <a:solidFill>
                  <a:srgbClr val="0D0D0D"/>
                </a:solidFill>
                <a:latin typeface="Arial"/>
              </a:rPr>
              <a:t>and tuberculosis</a:t>
            </a:r>
          </a:p>
          <a:p>
            <a:pPr fontAlgn="b">
              <a:defRPr/>
            </a:pPr>
            <a:r>
              <a:rPr lang="en-US" sz="1600" dirty="0">
                <a:solidFill>
                  <a:srgbClr val="0D0D0D"/>
                </a:solidFill>
                <a:latin typeface="Arial"/>
              </a:rPr>
              <a:t>Neglected tropical diseases and malaria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119" y="3149341"/>
            <a:ext cx="642892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"/>
            <a:r>
              <a:rPr lang="en-US" dirty="0" smtClean="0">
                <a:solidFill>
                  <a:srgbClr val="0D0D0D"/>
                </a:solidFill>
                <a:latin typeface="Arial"/>
              </a:rPr>
              <a:t>Cardiovascular </a:t>
            </a:r>
            <a:r>
              <a:rPr lang="en-US" dirty="0">
                <a:solidFill>
                  <a:srgbClr val="0D0D0D"/>
                </a:solidFill>
                <a:latin typeface="Arial"/>
              </a:rPr>
              <a:t>and circulatory </a:t>
            </a:r>
            <a:r>
              <a:rPr lang="en-US" dirty="0" smtClean="0">
                <a:solidFill>
                  <a:srgbClr val="0D0D0D"/>
                </a:solidFill>
                <a:latin typeface="Arial"/>
              </a:rPr>
              <a:t>diseases</a:t>
            </a:r>
          </a:p>
          <a:p>
            <a:pPr fontAlgn="b"/>
            <a:r>
              <a:rPr lang="en-US" dirty="0" smtClean="0">
                <a:solidFill>
                  <a:srgbClr val="0D0D0D"/>
                </a:solidFill>
                <a:latin typeface="Arial"/>
              </a:rPr>
              <a:t>Neoplasm</a:t>
            </a:r>
          </a:p>
          <a:p>
            <a:pPr fontAlgn="b"/>
            <a:r>
              <a:rPr lang="en-US" dirty="0" smtClean="0">
                <a:solidFill>
                  <a:srgbClr val="0D0D0D"/>
                </a:solidFill>
                <a:latin typeface="Arial"/>
              </a:rPr>
              <a:t>Chronic respiratory diseases  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054" y="4159569"/>
            <a:ext cx="641398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"/>
            <a:r>
              <a:rPr lang="en-US" dirty="0" smtClean="0">
                <a:solidFill>
                  <a:srgbClr val="0D0D0D"/>
                </a:solidFill>
                <a:latin typeface="Arial"/>
              </a:rPr>
              <a:t>Transport Injuries</a:t>
            </a:r>
          </a:p>
          <a:p>
            <a:pPr fontAlgn="b"/>
            <a:r>
              <a:rPr lang="en-US" dirty="0">
                <a:solidFill>
                  <a:srgbClr val="0D0D0D"/>
                </a:solidFill>
                <a:latin typeface="Arial"/>
              </a:rPr>
              <a:t>Unintentional </a:t>
            </a:r>
            <a:r>
              <a:rPr lang="en-US" dirty="0" smtClean="0">
                <a:solidFill>
                  <a:srgbClr val="0D0D0D"/>
                </a:solidFill>
                <a:latin typeface="Arial"/>
              </a:rPr>
              <a:t>injuries</a:t>
            </a:r>
          </a:p>
          <a:p>
            <a:pPr fontAlgn="b"/>
            <a:r>
              <a:rPr lang="en-US" dirty="0" smtClean="0">
                <a:solidFill>
                  <a:srgbClr val="0D0D0D"/>
                </a:solidFill>
                <a:latin typeface="Arial"/>
              </a:rPr>
              <a:t>Intentional injuries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1968" y="2257194"/>
            <a:ext cx="1296456" cy="27223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US" sz="2800" b="1" dirty="0" smtClean="0">
                <a:solidFill>
                  <a:srgbClr val="FF0000"/>
                </a:solidFill>
              </a:rPr>
              <a:t>On the level 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9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74" y="652319"/>
            <a:ext cx="9016678" cy="68541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GC level 1 :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Underlying causes (target for redistribution of these GC) are in at least in the 2 levels one cause </a:t>
            </a:r>
            <a:r>
              <a:rPr lang="en-US" sz="1400" dirty="0" smtClean="0">
                <a:solidFill>
                  <a:srgbClr val="FF0000"/>
                </a:solidFill>
              </a:rPr>
              <a:t>(sepsis , Heart failure, senility, unknown causes of death  ) </a:t>
            </a:r>
            <a:r>
              <a:rPr lang="en-US" sz="1400" dirty="0" smtClean="0">
                <a:solidFill>
                  <a:srgbClr val="0070C0"/>
                </a:solidFill>
              </a:rPr>
              <a:t>– redistribute on different level </a:t>
            </a:r>
            <a:r>
              <a:rPr lang="en-US" sz="1400" u="sng" dirty="0" smtClean="0">
                <a:solidFill>
                  <a:srgbClr val="0070C0"/>
                </a:solidFill>
              </a:rPr>
              <a:t>1</a:t>
            </a:r>
            <a:r>
              <a:rPr lang="en-US" sz="1400" dirty="0" smtClean="0">
                <a:solidFill>
                  <a:srgbClr val="0070C0"/>
                </a:solidFill>
              </a:rPr>
              <a:t> causes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31" y="1381395"/>
            <a:ext cx="8915574" cy="89214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GC level two: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Underlying causes (target for redistribution of these GC) are in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one of the cause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level one </a:t>
            </a:r>
            <a:r>
              <a:rPr lang="en-US" sz="1400" dirty="0">
                <a:solidFill>
                  <a:srgbClr val="FF0000"/>
                </a:solidFill>
              </a:rPr>
              <a:t>(GI  Bleeding , Unspecified Factor X59 , all of undetermined intent injuries , Unspecified Infectious D </a:t>
            </a:r>
            <a:r>
              <a:rPr lang="en-US" sz="1400" dirty="0" smtClean="0">
                <a:solidFill>
                  <a:srgbClr val="FF0000"/>
                </a:solidFill>
              </a:rPr>
              <a:t>) </a:t>
            </a:r>
            <a:r>
              <a:rPr lang="en-US" sz="1400" dirty="0" smtClean="0">
                <a:solidFill>
                  <a:srgbClr val="0070C0"/>
                </a:solidFill>
              </a:rPr>
              <a:t>– redistribute </a:t>
            </a:r>
            <a:r>
              <a:rPr lang="en-US" sz="1400" dirty="0">
                <a:solidFill>
                  <a:srgbClr val="0070C0"/>
                </a:solidFill>
              </a:rPr>
              <a:t>on different level </a:t>
            </a:r>
            <a:r>
              <a:rPr lang="en-US" sz="1400" u="sng" dirty="0" smtClean="0">
                <a:solidFill>
                  <a:srgbClr val="0070C0"/>
                </a:solidFill>
              </a:rPr>
              <a:t>2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causes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31" y="2292376"/>
            <a:ext cx="8872659" cy="80097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GC level three :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Underlying causes (target for redistribution of these GC) are in one of the cause in level 2 </a:t>
            </a:r>
            <a:r>
              <a:rPr lang="en-US" sz="1400" dirty="0">
                <a:solidFill>
                  <a:srgbClr val="FF0000"/>
                </a:solidFill>
              </a:rPr>
              <a:t>( all unspecified Cancer site , and most of unspecified in the chapter ) </a:t>
            </a:r>
            <a:r>
              <a:rPr lang="en-US" sz="1400" dirty="0" smtClean="0">
                <a:solidFill>
                  <a:srgbClr val="FF0000"/>
                </a:solidFill>
              </a:rPr>
              <a:t>  </a:t>
            </a:r>
            <a:r>
              <a:rPr lang="en-US" sz="1400" dirty="0" smtClean="0">
                <a:solidFill>
                  <a:srgbClr val="0070C0"/>
                </a:solidFill>
              </a:rPr>
              <a:t>– redistribute </a:t>
            </a:r>
            <a:r>
              <a:rPr lang="en-US" sz="1400" dirty="0">
                <a:solidFill>
                  <a:srgbClr val="0070C0"/>
                </a:solidFill>
              </a:rPr>
              <a:t>on different level </a:t>
            </a:r>
            <a:r>
              <a:rPr lang="en-US" sz="1400" u="sng" dirty="0" smtClean="0">
                <a:solidFill>
                  <a:srgbClr val="0070C0"/>
                </a:solidFill>
              </a:rPr>
              <a:t>3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causes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74" y="30443"/>
            <a:ext cx="8840149" cy="6288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Classification of GCs based on  underlying cause or based on targets for their redistribution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2655" y="3137593"/>
            <a:ext cx="1296456" cy="2002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US" sz="2800" b="1" dirty="0" smtClean="0">
                <a:solidFill>
                  <a:srgbClr val="FF0000"/>
                </a:solidFill>
              </a:rPr>
              <a:t>On the level 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731" y="3135347"/>
            <a:ext cx="642892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en-US" sz="1600" dirty="0">
                <a:solidFill>
                  <a:srgbClr val="0D0D0D"/>
                </a:solidFill>
                <a:latin typeface="Arial"/>
              </a:rPr>
              <a:t>Diarrhea, lower respiratory, and other common infectious </a:t>
            </a:r>
            <a:r>
              <a:rPr lang="en-US" sz="1600" dirty="0" smtClean="0">
                <a:solidFill>
                  <a:srgbClr val="0D0D0D"/>
                </a:solidFill>
                <a:latin typeface="Arial"/>
              </a:rPr>
              <a:t>diseases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731" y="3536369"/>
            <a:ext cx="642892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en-US" sz="1600" dirty="0" smtClean="0">
                <a:solidFill>
                  <a:srgbClr val="0D0D0D"/>
                </a:solidFill>
                <a:latin typeface="Arial"/>
              </a:rPr>
              <a:t>HIV/AIDS </a:t>
            </a:r>
            <a:r>
              <a:rPr lang="en-US" sz="1600" dirty="0">
                <a:solidFill>
                  <a:srgbClr val="0D0D0D"/>
                </a:solidFill>
                <a:latin typeface="Arial"/>
              </a:rPr>
              <a:t>and </a:t>
            </a:r>
            <a:r>
              <a:rPr lang="en-US" sz="1600" dirty="0" smtClean="0">
                <a:solidFill>
                  <a:srgbClr val="0D0D0D"/>
                </a:solidFill>
                <a:latin typeface="Arial"/>
              </a:rPr>
              <a:t>tuberculosis</a:t>
            </a:r>
            <a:endParaRPr lang="en-US" sz="1600" dirty="0">
              <a:solidFill>
                <a:srgbClr val="0D0D0D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731" y="3949324"/>
            <a:ext cx="6428920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">
              <a:defRPr/>
            </a:pPr>
            <a:r>
              <a:rPr lang="en-US" sz="1600" dirty="0" smtClean="0">
                <a:solidFill>
                  <a:srgbClr val="0D0D0D"/>
                </a:solidFill>
                <a:latin typeface="Arial"/>
              </a:rPr>
              <a:t>Neglected </a:t>
            </a:r>
            <a:r>
              <a:rPr lang="en-US" sz="1600" dirty="0">
                <a:solidFill>
                  <a:srgbClr val="0D0D0D"/>
                </a:solidFill>
                <a:latin typeface="Arial"/>
              </a:rPr>
              <a:t>tropical diseases and malaria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735" y="4744550"/>
            <a:ext cx="64289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"/>
            <a:r>
              <a:rPr lang="en-US" dirty="0" smtClean="0">
                <a:solidFill>
                  <a:srgbClr val="0D0D0D"/>
                </a:solidFill>
                <a:latin typeface="Arial"/>
              </a:rPr>
              <a:t>Cardiovascular </a:t>
            </a:r>
            <a:r>
              <a:rPr lang="en-US" dirty="0">
                <a:solidFill>
                  <a:srgbClr val="0D0D0D"/>
                </a:solidFill>
                <a:latin typeface="Arial"/>
              </a:rPr>
              <a:t>and circulatory </a:t>
            </a:r>
            <a:r>
              <a:rPr lang="en-US" dirty="0" smtClean="0">
                <a:solidFill>
                  <a:srgbClr val="0D0D0D"/>
                </a:solidFill>
                <a:latin typeface="Arial"/>
              </a:rPr>
              <a:t>diseases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74" y="4331595"/>
            <a:ext cx="642892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"/>
            <a:r>
              <a:rPr lang="en-US" dirty="0" smtClean="0">
                <a:solidFill>
                  <a:srgbClr val="0D0D0D"/>
                </a:solidFill>
                <a:latin typeface="Arial"/>
              </a:rPr>
              <a:t>Neoplasm</a:t>
            </a:r>
          </a:p>
        </p:txBody>
      </p:sp>
    </p:spTree>
    <p:extLst>
      <p:ext uri="{BB962C8B-B14F-4D97-AF65-F5344CB8AC3E}">
        <p14:creationId xmlns:p14="http://schemas.microsoft.com/office/powerpoint/2010/main" val="528231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3821" y="728530"/>
            <a:ext cx="9016678" cy="68541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GC level 1 :</a:t>
            </a:r>
          </a:p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Underlying causes (target for redistribution of these GC) are in at least in the 2 levels one cause </a:t>
            </a:r>
            <a:r>
              <a:rPr lang="en-US" sz="1400" dirty="0" smtClean="0">
                <a:solidFill>
                  <a:srgbClr val="FF0000"/>
                </a:solidFill>
              </a:rPr>
              <a:t>(sepsis , Heart failure, senility, unknown causes of death  ) </a:t>
            </a:r>
            <a:r>
              <a:rPr lang="en-US" sz="1400" dirty="0" smtClean="0">
                <a:solidFill>
                  <a:srgbClr val="0070C0"/>
                </a:solidFill>
              </a:rPr>
              <a:t>– redistribute on different level </a:t>
            </a:r>
            <a:r>
              <a:rPr lang="en-US" sz="1400" u="sng" dirty="0" smtClean="0">
                <a:solidFill>
                  <a:srgbClr val="0070C0"/>
                </a:solidFill>
              </a:rPr>
              <a:t>1</a:t>
            </a:r>
            <a:r>
              <a:rPr lang="en-US" sz="1400" dirty="0" smtClean="0">
                <a:solidFill>
                  <a:srgbClr val="0070C0"/>
                </a:solidFill>
              </a:rPr>
              <a:t> causes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26" y="1413942"/>
            <a:ext cx="8915574" cy="89214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GC level two: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Underlying causes (target for redistribution of these GC) are in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one of the cause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level one </a:t>
            </a:r>
            <a:r>
              <a:rPr lang="en-US" sz="1400" dirty="0">
                <a:solidFill>
                  <a:srgbClr val="FF0000"/>
                </a:solidFill>
              </a:rPr>
              <a:t>(GI  Bleeding , Unspecified Factor X59 , all of undetermined intent injuries , Unspecified Infectious D </a:t>
            </a:r>
            <a:r>
              <a:rPr lang="en-US" sz="1400" dirty="0" smtClean="0">
                <a:solidFill>
                  <a:srgbClr val="FF0000"/>
                </a:solidFill>
              </a:rPr>
              <a:t>) </a:t>
            </a:r>
            <a:r>
              <a:rPr lang="en-US" sz="1400" dirty="0" smtClean="0">
                <a:solidFill>
                  <a:srgbClr val="0070C0"/>
                </a:solidFill>
              </a:rPr>
              <a:t>– redistribute </a:t>
            </a:r>
            <a:r>
              <a:rPr lang="en-US" sz="1400" dirty="0">
                <a:solidFill>
                  <a:srgbClr val="0070C0"/>
                </a:solidFill>
              </a:rPr>
              <a:t>on different level </a:t>
            </a:r>
            <a:r>
              <a:rPr lang="en-US" sz="1400" u="sng" dirty="0" smtClean="0">
                <a:solidFill>
                  <a:srgbClr val="0070C0"/>
                </a:solidFill>
              </a:rPr>
              <a:t>2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causes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69" y="2305667"/>
            <a:ext cx="8872659" cy="80097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GC level three :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Underlying causes (target for redistribution of these GC) are in one of the cause in level 2 </a:t>
            </a:r>
            <a:r>
              <a:rPr lang="en-US" sz="1400" dirty="0">
                <a:solidFill>
                  <a:srgbClr val="FF0000"/>
                </a:solidFill>
              </a:rPr>
              <a:t>( all unspecified Cancer site , and most of unspecified in the chapter ) </a:t>
            </a:r>
            <a:r>
              <a:rPr lang="en-US" sz="1400" dirty="0" smtClean="0">
                <a:solidFill>
                  <a:srgbClr val="FF0000"/>
                </a:solidFill>
              </a:rPr>
              <a:t>  </a:t>
            </a:r>
            <a:r>
              <a:rPr lang="en-US" sz="1400" dirty="0" smtClean="0">
                <a:solidFill>
                  <a:srgbClr val="0070C0"/>
                </a:solidFill>
              </a:rPr>
              <a:t>– redistribute </a:t>
            </a:r>
            <a:r>
              <a:rPr lang="en-US" sz="1400" dirty="0">
                <a:solidFill>
                  <a:srgbClr val="0070C0"/>
                </a:solidFill>
              </a:rPr>
              <a:t>on different level </a:t>
            </a:r>
            <a:r>
              <a:rPr lang="en-US" sz="1400" u="sng" dirty="0" smtClean="0">
                <a:solidFill>
                  <a:srgbClr val="0070C0"/>
                </a:solidFill>
              </a:rPr>
              <a:t>3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causes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26" y="3106641"/>
            <a:ext cx="8814470" cy="91255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GC level 4 :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Underlying causes (target for redistribution of these GC) are in one of the cause in level 3 </a:t>
            </a:r>
            <a:r>
              <a:rPr lang="en-US" sz="1400" dirty="0">
                <a:solidFill>
                  <a:srgbClr val="FF0000"/>
                </a:solidFill>
              </a:rPr>
              <a:t>(Unspecified Road Injuries, Unspecified lower respiratory infectious , Unspecified Stroke  ) </a:t>
            </a:r>
            <a:r>
              <a:rPr lang="en-US" sz="1400" dirty="0" smtClean="0">
                <a:solidFill>
                  <a:srgbClr val="FF0000"/>
                </a:solidFill>
              </a:rPr>
              <a:t>  </a:t>
            </a:r>
            <a:r>
              <a:rPr lang="en-US" sz="1400" dirty="0">
                <a:solidFill>
                  <a:srgbClr val="0070C0"/>
                </a:solidFill>
              </a:rPr>
              <a:t>–redistribute on different level </a:t>
            </a:r>
            <a:r>
              <a:rPr lang="en-US" sz="1400" u="sng" dirty="0" smtClean="0">
                <a:solidFill>
                  <a:srgbClr val="0070C0"/>
                </a:solidFill>
              </a:rPr>
              <a:t>4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>
                <a:solidFill>
                  <a:srgbClr val="0070C0"/>
                </a:solidFill>
              </a:rPr>
              <a:t>causes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31" y="99691"/>
            <a:ext cx="8915574" cy="62883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Classification of GCs based on  underlying cause or based on targets for their redistribution 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69" y="4053089"/>
            <a:ext cx="4193675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ctr">
              <a:defRPr/>
            </a:pPr>
            <a:r>
              <a:rPr lang="en-US" sz="1600" dirty="0" smtClean="0">
                <a:solidFill>
                  <a:srgbClr val="0D0D0D"/>
                </a:solidFill>
                <a:latin typeface="Arial"/>
              </a:rPr>
              <a:t> Cerebrovascular disease</a:t>
            </a:r>
            <a:endParaRPr lang="en-US" sz="16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3225" y="4056244"/>
            <a:ext cx="1296456" cy="1087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US" sz="2400" b="1" dirty="0" smtClean="0">
                <a:solidFill>
                  <a:srgbClr val="FF0000"/>
                </a:solidFill>
              </a:rPr>
              <a:t>On the level 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6" y="4391643"/>
            <a:ext cx="4725265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n-US" sz="1600" dirty="0">
                <a:solidFill>
                  <a:srgbClr val="0D0D0D"/>
                </a:solidFill>
                <a:latin typeface="Arial"/>
              </a:rPr>
              <a:t>Road </a:t>
            </a:r>
            <a:r>
              <a:rPr lang="en-US" sz="1600" dirty="0" smtClean="0">
                <a:solidFill>
                  <a:srgbClr val="0D0D0D"/>
                </a:solidFill>
                <a:latin typeface="Arial"/>
              </a:rPr>
              <a:t>injury</a:t>
            </a:r>
            <a:endParaRPr lang="en-US" sz="16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731" y="4760975"/>
            <a:ext cx="4725265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b"/>
            <a:r>
              <a:rPr lang="en-US" sz="1600" dirty="0" smtClean="0">
                <a:solidFill>
                  <a:srgbClr val="0D0D0D"/>
                </a:solidFill>
                <a:latin typeface="Arial"/>
              </a:rPr>
              <a:t>Lower respiratory infectious </a:t>
            </a:r>
            <a:endParaRPr lang="en-US" sz="16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729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29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2554" y="268394"/>
            <a:ext cx="2414144" cy="2003367"/>
          </a:xfrm>
        </p:spPr>
        <p:txBody>
          <a:bodyPr/>
          <a:lstStyle/>
          <a:p>
            <a:r>
              <a:rPr lang="en-US" sz="2000" b="0" dirty="0"/>
              <a:t>Fraction of GC based on level of redistribution on GBD cause , By countries just 2010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261" y="221666"/>
            <a:ext cx="5990043" cy="2050096"/>
          </a:xfrm>
          <a:prstGeom prst="rect">
            <a:avLst/>
          </a:prstGeom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2555" y="2356008"/>
            <a:ext cx="5017610" cy="215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 rot="10800000" flipV="1">
            <a:off x="5535102" y="2345983"/>
            <a:ext cx="2243334" cy="128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2000" b="0" kern="0" dirty="0"/>
              <a:t>Russia Causes of death data by GCs level both sexes by ages 2014</a:t>
            </a:r>
          </a:p>
        </p:txBody>
      </p:sp>
    </p:spTree>
    <p:extLst>
      <p:ext uri="{BB962C8B-B14F-4D97-AF65-F5344CB8AC3E}">
        <p14:creationId xmlns:p14="http://schemas.microsoft.com/office/powerpoint/2010/main" val="2414168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56" y="215144"/>
            <a:ext cx="8866682" cy="424443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Level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cause (</a:t>
            </a:r>
            <a:r>
              <a:rPr lang="en-US" dirty="0" smtClean="0">
                <a:solidFill>
                  <a:srgbClr val="7030A0"/>
                </a:solidFill>
              </a:rPr>
              <a:t>CMNND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Level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cause (</a:t>
            </a:r>
            <a:r>
              <a:rPr lang="en-US" dirty="0" smtClean="0">
                <a:solidFill>
                  <a:srgbClr val="7030A0"/>
                </a:solidFill>
              </a:rPr>
              <a:t>child </a:t>
            </a:r>
            <a:r>
              <a:rPr lang="en-US" dirty="0" err="1" smtClean="0">
                <a:solidFill>
                  <a:srgbClr val="7030A0"/>
                </a:solidFill>
              </a:rPr>
              <a:t>inf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Level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cause (</a:t>
            </a:r>
            <a:r>
              <a:rPr lang="en-US" dirty="0" smtClean="0">
                <a:solidFill>
                  <a:srgbClr val="7030A0"/>
                </a:solidFill>
              </a:rPr>
              <a:t>meningitis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Level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cause (</a:t>
            </a:r>
            <a:r>
              <a:rPr lang="en-US" dirty="0">
                <a:solidFill>
                  <a:srgbClr val="7030A0"/>
                </a:solidFill>
              </a:rPr>
              <a:t>Meningococcal </a:t>
            </a:r>
            <a:r>
              <a:rPr lang="en-US" dirty="0" smtClean="0">
                <a:solidFill>
                  <a:srgbClr val="7030A0"/>
                </a:solidFill>
              </a:rPr>
              <a:t>meningitis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Level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cause (</a:t>
            </a:r>
            <a:r>
              <a:rPr lang="en-US" sz="1350" dirty="0" smtClean="0">
                <a:solidFill>
                  <a:srgbClr val="7030A0"/>
                </a:solidFill>
              </a:rPr>
              <a:t>Acute meningococcal meningitis</a:t>
            </a:r>
            <a:r>
              <a:rPr lang="en-US" sz="13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Level </a:t>
            </a: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cause </a:t>
            </a:r>
            <a:r>
              <a:rPr lang="en-US" sz="1050" dirty="0" smtClean="0">
                <a:solidFill>
                  <a:srgbClr val="7030A0"/>
                </a:solidFill>
              </a:rPr>
              <a:t>meningitis +meningococcal -heart diseases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</a:t>
            </a:fld>
            <a:endParaRPr lang="en-US"/>
          </a:p>
        </p:txBody>
      </p:sp>
      <p:cxnSp>
        <p:nvCxnSpPr>
          <p:cNvPr id="6" name="Elbow Connector 5"/>
          <p:cNvCxnSpPr/>
          <p:nvPr/>
        </p:nvCxnSpPr>
        <p:spPr>
          <a:xfrm>
            <a:off x="2357264" y="685071"/>
            <a:ext cx="1000258" cy="14510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>
            <a:off x="4023050" y="3326305"/>
            <a:ext cx="1761956" cy="47327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3043235" y="2619832"/>
            <a:ext cx="1402655" cy="47166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2482626" y="2022253"/>
            <a:ext cx="1540424" cy="20722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2350044" y="1325672"/>
            <a:ext cx="1386383" cy="14181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15587" y="366248"/>
            <a:ext cx="3708206" cy="40048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 A00-B99,J.., O..,P,G.. (except A40-42)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61546" y="410448"/>
            <a:ext cx="2235093" cy="39326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Causes Of Death  </a:t>
            </a:r>
            <a:r>
              <a:rPr lang="en-US" sz="1200" dirty="0">
                <a:solidFill>
                  <a:srgbClr val="C00000"/>
                </a:solidFill>
              </a:rPr>
              <a:t>does not include A56 ,A67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62224" y="24245"/>
            <a:ext cx="4215880" cy="2929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ICD CODES FOR THIS CAUSE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77915" y="915040"/>
            <a:ext cx="3367179" cy="46758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 A00-A010,A33-39,  B4.-B6, G.., J..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33809" y="899159"/>
            <a:ext cx="2303356" cy="46758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COD does not include: </a:t>
            </a:r>
            <a:r>
              <a:rPr lang="en-US" sz="1200" dirty="0">
                <a:solidFill>
                  <a:srgbClr val="C00000"/>
                </a:solidFill>
              </a:rPr>
              <a:t>J05.10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51876" y="1681073"/>
            <a:ext cx="2971917" cy="45343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 A39.00-A39.99 G00.0-G09.00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733809" y="1672529"/>
            <a:ext cx="2342213" cy="4530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COD does not include G06-G07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16367" y="2645508"/>
            <a:ext cx="2156402" cy="38447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 A39.00-A39.99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87368" y="2490573"/>
            <a:ext cx="2235093" cy="4096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C00000"/>
                </a:solidFill>
              </a:rPr>
              <a:t>COD does: same exact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994568" y="3349875"/>
            <a:ext cx="2444561" cy="33724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 A39.50-A39.89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731715" y="4072020"/>
            <a:ext cx="2276093" cy="33724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 A39.50-A39.59</a:t>
            </a:r>
          </a:p>
        </p:txBody>
      </p:sp>
      <p:cxnSp>
        <p:nvCxnSpPr>
          <p:cNvPr id="53" name="Elbow Connector 52"/>
          <p:cNvCxnSpPr/>
          <p:nvPr/>
        </p:nvCxnSpPr>
        <p:spPr>
          <a:xfrm>
            <a:off x="4817585" y="4167355"/>
            <a:ext cx="1727509" cy="34124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18422" y="2970051"/>
            <a:ext cx="1730965" cy="15140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In ICD10 </a:t>
            </a:r>
            <a:r>
              <a:rPr lang="en-US" sz="1600" dirty="0">
                <a:solidFill>
                  <a:srgbClr val="FF0000"/>
                </a:solidFill>
              </a:rPr>
              <a:t>We mapped  </a:t>
            </a:r>
            <a:r>
              <a:rPr lang="en-US" sz="1600" u="sng" dirty="0" smtClean="0">
                <a:solidFill>
                  <a:srgbClr val="FF0000"/>
                </a:solidFill>
              </a:rPr>
              <a:t>41,631</a:t>
            </a:r>
            <a:r>
              <a:rPr lang="en-US" sz="1600" dirty="0" smtClean="0">
                <a:solidFill>
                  <a:srgbClr val="FF0000"/>
                </a:solidFill>
              </a:rPr>
              <a:t>and &amp; in ICD9 </a:t>
            </a:r>
            <a:r>
              <a:rPr lang="en-US" sz="1600" u="sng" dirty="0" smtClean="0">
                <a:solidFill>
                  <a:srgbClr val="FF0000"/>
                </a:solidFill>
              </a:rPr>
              <a:t>21,214</a:t>
            </a:r>
            <a:r>
              <a:rPr lang="en-US" sz="1600" dirty="0" smtClean="0">
                <a:solidFill>
                  <a:srgbClr val="FF0000"/>
                </a:solidFill>
              </a:rPr>
              <a:t>    3-6 digits code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92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3" grpId="0" animBg="1"/>
      <p:bldP spid="34" grpId="0" animBg="1"/>
      <p:bldP spid="36" grpId="0" animBg="1"/>
      <p:bldP spid="37" grpId="0" animBg="1"/>
      <p:bldP spid="45" grpId="0" animBg="1"/>
      <p:bldP spid="46" grpId="0" animBg="1"/>
      <p:bldP spid="50" grpId="0" animBg="1"/>
      <p:bldP spid="51" grpId="0" animBg="1"/>
      <p:bldP spid="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9" y="82214"/>
            <a:ext cx="8802914" cy="707886"/>
          </a:xfrm>
        </p:spPr>
        <p:txBody>
          <a:bodyPr/>
          <a:lstStyle/>
          <a:p>
            <a:r>
              <a:rPr lang="en-US" sz="2000" b="0" dirty="0" smtClean="0"/>
              <a:t>VR data by state comparison between 2005 and 2015 for percent decrease in GC level 1 and level2-Brazil- sorted based on difference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425054"/>
              </p:ext>
            </p:extLst>
          </p:nvPr>
        </p:nvGraphicFramePr>
        <p:xfrm>
          <a:off x="181429" y="857250"/>
          <a:ext cx="8708571" cy="4034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Brace 6"/>
          <p:cNvSpPr/>
          <p:nvPr/>
        </p:nvSpPr>
        <p:spPr>
          <a:xfrm rot="5400000">
            <a:off x="6849892" y="2981395"/>
            <a:ext cx="514830" cy="3565386"/>
          </a:xfrm>
          <a:prstGeom prst="rightBrace">
            <a:avLst>
              <a:gd name="adj1" fmla="val 0"/>
              <a:gd name="adj2" fmla="val 5139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90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896652"/>
              </p:ext>
            </p:extLst>
          </p:nvPr>
        </p:nvGraphicFramePr>
        <p:xfrm>
          <a:off x="176169" y="857250"/>
          <a:ext cx="8875552" cy="412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5894" y="169300"/>
            <a:ext cx="8169144" cy="707886"/>
          </a:xfrm>
        </p:spPr>
        <p:txBody>
          <a:bodyPr/>
          <a:lstStyle/>
          <a:p>
            <a:r>
              <a:rPr lang="en-US" sz="2000" b="0" dirty="0" smtClean="0"/>
              <a:t>Percent of GC level1&amp;2 in Death registration system in Brazil by states for three last years 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2739089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5764072"/>
              </p:ext>
            </p:extLst>
          </p:nvPr>
        </p:nvGraphicFramePr>
        <p:xfrm>
          <a:off x="1126155" y="111954"/>
          <a:ext cx="7950464" cy="4944126"/>
        </p:xfrm>
        <a:graphic>
          <a:graphicData uri="http://schemas.openxmlformats.org/drawingml/2006/table">
            <a:tbl>
              <a:tblPr/>
              <a:tblGrid>
                <a:gridCol w="496904">
                  <a:extLst>
                    <a:ext uri="{9D8B030D-6E8A-4147-A177-3AD203B41FA5}">
                      <a16:colId xmlns:a16="http://schemas.microsoft.com/office/drawing/2014/main" val="2868527242"/>
                    </a:ext>
                  </a:extLst>
                </a:gridCol>
                <a:gridCol w="496904">
                  <a:extLst>
                    <a:ext uri="{9D8B030D-6E8A-4147-A177-3AD203B41FA5}">
                      <a16:colId xmlns:a16="http://schemas.microsoft.com/office/drawing/2014/main" val="1253709295"/>
                    </a:ext>
                  </a:extLst>
                </a:gridCol>
                <a:gridCol w="496904">
                  <a:extLst>
                    <a:ext uri="{9D8B030D-6E8A-4147-A177-3AD203B41FA5}">
                      <a16:colId xmlns:a16="http://schemas.microsoft.com/office/drawing/2014/main" val="159648116"/>
                    </a:ext>
                  </a:extLst>
                </a:gridCol>
                <a:gridCol w="496904">
                  <a:extLst>
                    <a:ext uri="{9D8B030D-6E8A-4147-A177-3AD203B41FA5}">
                      <a16:colId xmlns:a16="http://schemas.microsoft.com/office/drawing/2014/main" val="4116966468"/>
                    </a:ext>
                  </a:extLst>
                </a:gridCol>
                <a:gridCol w="496904">
                  <a:extLst>
                    <a:ext uri="{9D8B030D-6E8A-4147-A177-3AD203B41FA5}">
                      <a16:colId xmlns:a16="http://schemas.microsoft.com/office/drawing/2014/main" val="2592115516"/>
                    </a:ext>
                  </a:extLst>
                </a:gridCol>
                <a:gridCol w="496904">
                  <a:extLst>
                    <a:ext uri="{9D8B030D-6E8A-4147-A177-3AD203B41FA5}">
                      <a16:colId xmlns:a16="http://schemas.microsoft.com/office/drawing/2014/main" val="2349288855"/>
                    </a:ext>
                  </a:extLst>
                </a:gridCol>
                <a:gridCol w="496904">
                  <a:extLst>
                    <a:ext uri="{9D8B030D-6E8A-4147-A177-3AD203B41FA5}">
                      <a16:colId xmlns:a16="http://schemas.microsoft.com/office/drawing/2014/main" val="978557524"/>
                    </a:ext>
                  </a:extLst>
                </a:gridCol>
                <a:gridCol w="496904">
                  <a:extLst>
                    <a:ext uri="{9D8B030D-6E8A-4147-A177-3AD203B41FA5}">
                      <a16:colId xmlns:a16="http://schemas.microsoft.com/office/drawing/2014/main" val="1051186387"/>
                    </a:ext>
                  </a:extLst>
                </a:gridCol>
                <a:gridCol w="496904">
                  <a:extLst>
                    <a:ext uri="{9D8B030D-6E8A-4147-A177-3AD203B41FA5}">
                      <a16:colId xmlns:a16="http://schemas.microsoft.com/office/drawing/2014/main" val="3357380994"/>
                    </a:ext>
                  </a:extLst>
                </a:gridCol>
                <a:gridCol w="496904">
                  <a:extLst>
                    <a:ext uri="{9D8B030D-6E8A-4147-A177-3AD203B41FA5}">
                      <a16:colId xmlns:a16="http://schemas.microsoft.com/office/drawing/2014/main" val="3775333906"/>
                    </a:ext>
                  </a:extLst>
                </a:gridCol>
                <a:gridCol w="496904">
                  <a:extLst>
                    <a:ext uri="{9D8B030D-6E8A-4147-A177-3AD203B41FA5}">
                      <a16:colId xmlns:a16="http://schemas.microsoft.com/office/drawing/2014/main" val="695107251"/>
                    </a:ext>
                  </a:extLst>
                </a:gridCol>
                <a:gridCol w="496904">
                  <a:extLst>
                    <a:ext uri="{9D8B030D-6E8A-4147-A177-3AD203B41FA5}">
                      <a16:colId xmlns:a16="http://schemas.microsoft.com/office/drawing/2014/main" val="3706517873"/>
                    </a:ext>
                  </a:extLst>
                </a:gridCol>
                <a:gridCol w="496904">
                  <a:extLst>
                    <a:ext uri="{9D8B030D-6E8A-4147-A177-3AD203B41FA5}">
                      <a16:colId xmlns:a16="http://schemas.microsoft.com/office/drawing/2014/main" val="2393816278"/>
                    </a:ext>
                  </a:extLst>
                </a:gridCol>
                <a:gridCol w="496904">
                  <a:extLst>
                    <a:ext uri="{9D8B030D-6E8A-4147-A177-3AD203B41FA5}">
                      <a16:colId xmlns:a16="http://schemas.microsoft.com/office/drawing/2014/main" val="149744883"/>
                    </a:ext>
                  </a:extLst>
                </a:gridCol>
                <a:gridCol w="496904">
                  <a:extLst>
                    <a:ext uri="{9D8B030D-6E8A-4147-A177-3AD203B41FA5}">
                      <a16:colId xmlns:a16="http://schemas.microsoft.com/office/drawing/2014/main" val="4050456315"/>
                    </a:ext>
                  </a:extLst>
                </a:gridCol>
                <a:gridCol w="496904">
                  <a:extLst>
                    <a:ext uri="{9D8B030D-6E8A-4147-A177-3AD203B41FA5}">
                      <a16:colId xmlns:a16="http://schemas.microsoft.com/office/drawing/2014/main" val="1347780877"/>
                    </a:ext>
                  </a:extLst>
                </a:gridCol>
              </a:tblGrid>
              <a:tr h="222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Brazil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Mexico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Panama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Peru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Uruguay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460607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'80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784825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'81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24980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'82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6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031774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'83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B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9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942261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'84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5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1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629996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'85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7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A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486403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'86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8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52250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'87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4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0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0000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'88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139334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'89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C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851628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'90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245934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'91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1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26098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'92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584695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'93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4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572630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'94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1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614096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'95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8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90971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'96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78587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'97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85033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'98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0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858402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'99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577028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'00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2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9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426116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'01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C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098020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'02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1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5119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'03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8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00101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'04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408040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'05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C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2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16003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'06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109335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'07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419101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'08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F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510418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'09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0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91699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'10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E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C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07061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'11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250652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'12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059799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'13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5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D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096638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'14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131786"/>
                  </a:ext>
                </a:extLst>
              </a:tr>
              <a:tr h="131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'15</a:t>
                      </a:r>
                    </a:p>
                  </a:txBody>
                  <a:tcPr marL="2598" marR="2598" marT="259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11%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98" marR="2598" marT="25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50448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-19251" y="644893"/>
            <a:ext cx="1145406" cy="3359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Fraction of GC level 1 &amp;2 in some Latin America countries by year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3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384745"/>
              </p:ext>
            </p:extLst>
          </p:nvPr>
        </p:nvGraphicFramePr>
        <p:xfrm>
          <a:off x="2248522" y="0"/>
          <a:ext cx="6513225" cy="4869332"/>
        </p:xfrm>
        <a:graphic>
          <a:graphicData uri="http://schemas.openxmlformats.org/drawingml/2006/table">
            <a:tbl>
              <a:tblPr/>
              <a:tblGrid>
                <a:gridCol w="1913261">
                  <a:extLst>
                    <a:ext uri="{9D8B030D-6E8A-4147-A177-3AD203B41FA5}">
                      <a16:colId xmlns:a16="http://schemas.microsoft.com/office/drawing/2014/main" val="1982466166"/>
                    </a:ext>
                  </a:extLst>
                </a:gridCol>
                <a:gridCol w="1107258">
                  <a:extLst>
                    <a:ext uri="{9D8B030D-6E8A-4147-A177-3AD203B41FA5}">
                      <a16:colId xmlns:a16="http://schemas.microsoft.com/office/drawing/2014/main" val="358846596"/>
                    </a:ext>
                  </a:extLst>
                </a:gridCol>
                <a:gridCol w="2226039">
                  <a:extLst>
                    <a:ext uri="{9D8B030D-6E8A-4147-A177-3AD203B41FA5}">
                      <a16:colId xmlns:a16="http://schemas.microsoft.com/office/drawing/2014/main" val="1784350928"/>
                    </a:ext>
                  </a:extLst>
                </a:gridCol>
                <a:gridCol w="1266667">
                  <a:extLst>
                    <a:ext uri="{9D8B030D-6E8A-4147-A177-3AD203B41FA5}">
                      <a16:colId xmlns:a16="http://schemas.microsoft.com/office/drawing/2014/main" val="731167538"/>
                    </a:ext>
                  </a:extLst>
                </a:gridCol>
              </a:tblGrid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ihme_loc_id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number  drop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ihme_loc_id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number  drop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377464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BOL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IND_Arunchal</a:t>
                      </a: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 Pradesh, Urban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602780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BRA_Acre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IND_Biha r, Urban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995356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BRA_Alagoas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IND_Delhi, Urban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620271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BRA_Bahia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IND_Punjab, Urban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972127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BRA_Cear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IND_Rajasthan, Urban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13694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 BRA_Maranho 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IND_Sikkim</a:t>
                      </a:r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, Urban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185216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BRA_Mato Grosso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IRN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875823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BRA_Paraya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LKA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351183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BRA_Pernambuco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298251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BRA_Piaui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MDV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26359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BRA_Rio Grande do Norte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OMN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473954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BRA_Sergipe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PER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5201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BRA_Tocantins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SAU_'Asir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429938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CHN_Hainan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SAU_Bahah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292038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CHN_Qinghai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SAU_Eastern Province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284193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CHN_Xinjiang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SAU_Ha'il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825139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CYP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SAU_Jizan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938390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EGY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SAU_Madinah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105505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FJI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SAU_Makkah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89030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GEO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SAU_Najran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53667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GRD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SAU_Northern Borders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01316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HND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SAU_Riyadh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95111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HTI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SAU_Tabuk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747182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THA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SYR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82772"/>
                  </a:ext>
                </a:extLst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TUR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02" marR="4402" marT="44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44635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47353" y="4623550"/>
            <a:ext cx="184730" cy="215444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416" y="277316"/>
            <a:ext cx="1933732" cy="384497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387 location year with more than 50% Garbage Codes level 1 and level 2  dropped from Causes of death Data base in GBD 2016 </a:t>
            </a:r>
            <a:r>
              <a:rPr lang="en-US" dirty="0" smtClean="0">
                <a:solidFill>
                  <a:srgbClr val="FF0000"/>
                </a:solidFill>
              </a:rPr>
              <a:t>(BRA -151 years location from 962)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2057" y="196850"/>
                <a:ext cx="8295596" cy="39324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𝑤𝑒𝑙𝑙𝑐𝑒𝑟𝑡𝑖𝑓𝑖𝑒𝑑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𝑐𝑜𝑚𝑝𝑙𝑒𝑡𝑒𝑛𝑒𝑠𝑠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∗(1−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𝑚𝑎𝑗𝑔𝑎𝑟𝑏𝑎𝑔𝑒</m:t>
                        </m:r>
                      </m:sub>
                    </m:sSub>
                  </m:oMath>
                </a14:m>
                <a:r>
                  <a:rPr lang="en-US" dirty="0" smtClean="0"/>
                  <a:t>)   Where</a:t>
                </a:r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𝑐𝑜𝑚𝑝𝑙𝑒𝑡𝑒𝑛𝑒𝑠𝑠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𝑟𝑒𝑔𝑖𝑠𝑡𝑒𝑟𝑒𝑑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𝑑𝑒𝑎𝑡h𝑠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𝐺𝐵𝐷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𝑚𝑜𝑟𝑡𝑎𝑙𝑖𝑡𝑦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𝑒𝑛𝑣𝑒𝑙𝑜𝑝𝑒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𝑚𝑎𝑗𝑔𝑎𝑟𝑏𝑎𝑔𝑒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𝑑𝑒𝑎𝑡h𝑠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𝑐𝑜𝑑𝑒𝑑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𝑡𝑜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𝑙𝑒𝑣𝑒𝑙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2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𝑔𝑎𝑟𝑏𝑎𝑔𝑒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h𝑖𝑔h𝑙𝑦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𝑎𝑔𝑔𝑟𝑒𝑔𝑎𝑡𝑒𝑑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𝑐𝑎𝑢𝑠𝑒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𝑟𝑒𝑔𝑖𝑠𝑡𝑒𝑟𝑒𝑑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𝑑𝑒𝑎𝑡h𝑠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Once these values are calculated, we assign stars as follows:</a:t>
                </a:r>
              </a:p>
              <a:p>
                <a:r>
                  <a:rPr lang="en-US" dirty="0"/>
                  <a:t>5 stars: 85% - 100% well-certified</a:t>
                </a:r>
              </a:p>
              <a:p>
                <a:r>
                  <a:rPr lang="en-US" dirty="0"/>
                  <a:t>4 stars: 65% - 84% well-certified</a:t>
                </a:r>
              </a:p>
              <a:p>
                <a:r>
                  <a:rPr lang="en-US" dirty="0"/>
                  <a:t>3 stars: 35% - 64% well-certified</a:t>
                </a:r>
              </a:p>
              <a:p>
                <a:r>
                  <a:rPr lang="en-US" dirty="0"/>
                  <a:t>2 stars: 10% - 34% well-certified</a:t>
                </a:r>
              </a:p>
              <a:p>
                <a:r>
                  <a:rPr lang="en-US" dirty="0"/>
                  <a:t>1 star: &gt;0% - 9% well-certified</a:t>
                </a:r>
              </a:p>
              <a:p>
                <a:r>
                  <a:rPr lang="en-US" dirty="0"/>
                  <a:t>0 stars: No vital registration or verbal autopsy data available from </a:t>
                </a:r>
                <a:r>
                  <a:rPr lang="en-US" dirty="0" smtClean="0"/>
                  <a:t>1980-2016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2057" y="196850"/>
                <a:ext cx="8295596" cy="3932464"/>
              </a:xfrm>
              <a:blipFill>
                <a:blip r:embed="rId2"/>
                <a:stretch>
                  <a:fillRect l="-808" t="-1550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77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35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764366"/>
              </p:ext>
            </p:extLst>
          </p:nvPr>
        </p:nvGraphicFramePr>
        <p:xfrm>
          <a:off x="214004" y="169296"/>
          <a:ext cx="8761382" cy="4811190"/>
        </p:xfrm>
        <a:graphic>
          <a:graphicData uri="http://schemas.openxmlformats.org/drawingml/2006/table">
            <a:tbl>
              <a:tblPr/>
              <a:tblGrid>
                <a:gridCol w="1177469">
                  <a:extLst>
                    <a:ext uri="{9D8B030D-6E8A-4147-A177-3AD203B41FA5}">
                      <a16:colId xmlns:a16="http://schemas.microsoft.com/office/drawing/2014/main" val="2771711134"/>
                    </a:ext>
                  </a:extLst>
                </a:gridCol>
                <a:gridCol w="1202790">
                  <a:extLst>
                    <a:ext uri="{9D8B030D-6E8A-4147-A177-3AD203B41FA5}">
                      <a16:colId xmlns:a16="http://schemas.microsoft.com/office/drawing/2014/main" val="989985959"/>
                    </a:ext>
                  </a:extLst>
                </a:gridCol>
                <a:gridCol w="911589">
                  <a:extLst>
                    <a:ext uri="{9D8B030D-6E8A-4147-A177-3AD203B41FA5}">
                      <a16:colId xmlns:a16="http://schemas.microsoft.com/office/drawing/2014/main" val="2372680456"/>
                    </a:ext>
                  </a:extLst>
                </a:gridCol>
                <a:gridCol w="911589">
                  <a:extLst>
                    <a:ext uri="{9D8B030D-6E8A-4147-A177-3AD203B41FA5}">
                      <a16:colId xmlns:a16="http://schemas.microsoft.com/office/drawing/2014/main" val="164428009"/>
                    </a:ext>
                  </a:extLst>
                </a:gridCol>
                <a:gridCol w="911589">
                  <a:extLst>
                    <a:ext uri="{9D8B030D-6E8A-4147-A177-3AD203B41FA5}">
                      <a16:colId xmlns:a16="http://schemas.microsoft.com/office/drawing/2014/main" val="3279230441"/>
                    </a:ext>
                  </a:extLst>
                </a:gridCol>
                <a:gridCol w="911589">
                  <a:extLst>
                    <a:ext uri="{9D8B030D-6E8A-4147-A177-3AD203B41FA5}">
                      <a16:colId xmlns:a16="http://schemas.microsoft.com/office/drawing/2014/main" val="2480371624"/>
                    </a:ext>
                  </a:extLst>
                </a:gridCol>
                <a:gridCol w="911589">
                  <a:extLst>
                    <a:ext uri="{9D8B030D-6E8A-4147-A177-3AD203B41FA5}">
                      <a16:colId xmlns:a16="http://schemas.microsoft.com/office/drawing/2014/main" val="1422838072"/>
                    </a:ext>
                  </a:extLst>
                </a:gridCol>
                <a:gridCol w="911589">
                  <a:extLst>
                    <a:ext uri="{9D8B030D-6E8A-4147-A177-3AD203B41FA5}">
                      <a16:colId xmlns:a16="http://schemas.microsoft.com/office/drawing/2014/main" val="2292936342"/>
                    </a:ext>
                  </a:extLst>
                </a:gridCol>
                <a:gridCol w="911589">
                  <a:extLst>
                    <a:ext uri="{9D8B030D-6E8A-4147-A177-3AD203B41FA5}">
                      <a16:colId xmlns:a16="http://schemas.microsoft.com/office/drawing/2014/main" val="3361414842"/>
                    </a:ext>
                  </a:extLst>
                </a:gridCol>
              </a:tblGrid>
              <a:tr h="370017">
                <a:tc gridSpan="9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Data quality rating from 0 to 5 stars, maximum percent well certified per 5-year interval and  percent well certified across time series for 199 countries, 1980-2016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5211" marR="5211" marT="52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043643"/>
                  </a:ext>
                </a:extLst>
              </a:tr>
              <a:tr h="1887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Country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Data Quality Rating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1980-1984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1985-1989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1990-1994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1995-1999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2000-2004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2005-2009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2010-2016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704324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Costa Rica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79.8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81.8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80.2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91.2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91.8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89.8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90.8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23020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Chile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75.5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75.1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76.6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84.8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90.9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90.3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959110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Venezuela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79.2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74.3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81.9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87.8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89.9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89.5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334925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Mexico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65.2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71.9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72.7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76.7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79.4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81.7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88.1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526964"/>
                  </a:ext>
                </a:extLst>
              </a:tr>
              <a:tr h="2718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Colombia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71.7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73.3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75.3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84.5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86.3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87.8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2583"/>
                  </a:ext>
                </a:extLst>
              </a:tr>
              <a:tr h="2718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Brazil</a:t>
                      </a:r>
                    </a:p>
                  </a:txBody>
                  <a:tcPr marL="5211" marR="5211" marT="521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58.3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69.8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80.4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82.7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404326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Guyana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51.5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71.7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66.2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77.7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73.5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948722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Guatemala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79.2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70.5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71.5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70.8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67.9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70.7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73.4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350697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Ecuador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71.6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68.1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67.7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63.7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61.6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68.2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66871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Argentina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76.5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69.8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68.5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67.6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66.7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65.6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67.8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05863"/>
                  </a:ext>
                </a:extLst>
              </a:tr>
              <a:tr h="2718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Nicaragua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59.4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66.1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71.7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78.7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84.9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613992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Paraguay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55.1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51.4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62.6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62.6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65.7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467421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 Salvador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72.8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63.4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65.6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66.6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58830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Peru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58.9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36.5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48.2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60.3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60.2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60.4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34548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Honduras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31.7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36.9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13.9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30181"/>
                  </a:ext>
                </a:extLst>
              </a:tr>
              <a:tr h="26429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Bolivia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211" marR="5211" marT="52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699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344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088167"/>
              </p:ext>
            </p:extLst>
          </p:nvPr>
        </p:nvGraphicFramePr>
        <p:xfrm>
          <a:off x="97975" y="87520"/>
          <a:ext cx="8908864" cy="4967798"/>
        </p:xfrm>
        <a:graphic>
          <a:graphicData uri="http://schemas.openxmlformats.org/drawingml/2006/table">
            <a:tbl>
              <a:tblPr/>
              <a:tblGrid>
                <a:gridCol w="1330692">
                  <a:extLst>
                    <a:ext uri="{9D8B030D-6E8A-4147-A177-3AD203B41FA5}">
                      <a16:colId xmlns:a16="http://schemas.microsoft.com/office/drawing/2014/main" val="3586110782"/>
                    </a:ext>
                  </a:extLst>
                </a:gridCol>
                <a:gridCol w="541298">
                  <a:extLst>
                    <a:ext uri="{9D8B030D-6E8A-4147-A177-3AD203B41FA5}">
                      <a16:colId xmlns:a16="http://schemas.microsoft.com/office/drawing/2014/main" val="1440630414"/>
                    </a:ext>
                  </a:extLst>
                </a:gridCol>
                <a:gridCol w="541298">
                  <a:extLst>
                    <a:ext uri="{9D8B030D-6E8A-4147-A177-3AD203B41FA5}">
                      <a16:colId xmlns:a16="http://schemas.microsoft.com/office/drawing/2014/main" val="995643612"/>
                    </a:ext>
                  </a:extLst>
                </a:gridCol>
                <a:gridCol w="541298">
                  <a:extLst>
                    <a:ext uri="{9D8B030D-6E8A-4147-A177-3AD203B41FA5}">
                      <a16:colId xmlns:a16="http://schemas.microsoft.com/office/drawing/2014/main" val="697135268"/>
                    </a:ext>
                  </a:extLst>
                </a:gridCol>
                <a:gridCol w="541298">
                  <a:extLst>
                    <a:ext uri="{9D8B030D-6E8A-4147-A177-3AD203B41FA5}">
                      <a16:colId xmlns:a16="http://schemas.microsoft.com/office/drawing/2014/main" val="2459173312"/>
                    </a:ext>
                  </a:extLst>
                </a:gridCol>
                <a:gridCol w="541298">
                  <a:extLst>
                    <a:ext uri="{9D8B030D-6E8A-4147-A177-3AD203B41FA5}">
                      <a16:colId xmlns:a16="http://schemas.microsoft.com/office/drawing/2014/main" val="3733295816"/>
                    </a:ext>
                  </a:extLst>
                </a:gridCol>
                <a:gridCol w="541298">
                  <a:extLst>
                    <a:ext uri="{9D8B030D-6E8A-4147-A177-3AD203B41FA5}">
                      <a16:colId xmlns:a16="http://schemas.microsoft.com/office/drawing/2014/main" val="2664615653"/>
                    </a:ext>
                  </a:extLst>
                </a:gridCol>
                <a:gridCol w="541298">
                  <a:extLst>
                    <a:ext uri="{9D8B030D-6E8A-4147-A177-3AD203B41FA5}">
                      <a16:colId xmlns:a16="http://schemas.microsoft.com/office/drawing/2014/main" val="1529914217"/>
                    </a:ext>
                  </a:extLst>
                </a:gridCol>
                <a:gridCol w="541298">
                  <a:extLst>
                    <a:ext uri="{9D8B030D-6E8A-4147-A177-3AD203B41FA5}">
                      <a16:colId xmlns:a16="http://schemas.microsoft.com/office/drawing/2014/main" val="3372056333"/>
                    </a:ext>
                  </a:extLst>
                </a:gridCol>
                <a:gridCol w="541298">
                  <a:extLst>
                    <a:ext uri="{9D8B030D-6E8A-4147-A177-3AD203B41FA5}">
                      <a16:colId xmlns:a16="http://schemas.microsoft.com/office/drawing/2014/main" val="3369984710"/>
                    </a:ext>
                  </a:extLst>
                </a:gridCol>
                <a:gridCol w="541298">
                  <a:extLst>
                    <a:ext uri="{9D8B030D-6E8A-4147-A177-3AD203B41FA5}">
                      <a16:colId xmlns:a16="http://schemas.microsoft.com/office/drawing/2014/main" val="4086697323"/>
                    </a:ext>
                  </a:extLst>
                </a:gridCol>
                <a:gridCol w="541298">
                  <a:extLst>
                    <a:ext uri="{9D8B030D-6E8A-4147-A177-3AD203B41FA5}">
                      <a16:colId xmlns:a16="http://schemas.microsoft.com/office/drawing/2014/main" val="348637472"/>
                    </a:ext>
                  </a:extLst>
                </a:gridCol>
                <a:gridCol w="541298">
                  <a:extLst>
                    <a:ext uri="{9D8B030D-6E8A-4147-A177-3AD203B41FA5}">
                      <a16:colId xmlns:a16="http://schemas.microsoft.com/office/drawing/2014/main" val="1817878380"/>
                    </a:ext>
                  </a:extLst>
                </a:gridCol>
                <a:gridCol w="541298">
                  <a:extLst>
                    <a:ext uri="{9D8B030D-6E8A-4147-A177-3AD203B41FA5}">
                      <a16:colId xmlns:a16="http://schemas.microsoft.com/office/drawing/2014/main" val="3538400335"/>
                    </a:ext>
                  </a:extLst>
                </a:gridCol>
                <a:gridCol w="541298">
                  <a:extLst>
                    <a:ext uri="{9D8B030D-6E8A-4147-A177-3AD203B41FA5}">
                      <a16:colId xmlns:a16="http://schemas.microsoft.com/office/drawing/2014/main" val="2154889804"/>
                    </a:ext>
                  </a:extLst>
                </a:gridCol>
              </a:tblGrid>
              <a:tr h="16532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22" marR="4522" marT="4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1980-1984</a:t>
                      </a:r>
                    </a:p>
                  </a:txBody>
                  <a:tcPr marL="4522" marR="4522" marT="45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1985-1989</a:t>
                      </a:r>
                    </a:p>
                  </a:txBody>
                  <a:tcPr marL="4522" marR="4522" marT="45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1990-1994</a:t>
                      </a:r>
                    </a:p>
                  </a:txBody>
                  <a:tcPr marL="4522" marR="4522" marT="45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1995-1999</a:t>
                      </a:r>
                    </a:p>
                  </a:txBody>
                  <a:tcPr marL="4522" marR="4522" marT="45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2000-2004</a:t>
                      </a:r>
                    </a:p>
                  </a:txBody>
                  <a:tcPr marL="4522" marR="4522" marT="45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2005-2009</a:t>
                      </a:r>
                    </a:p>
                  </a:txBody>
                  <a:tcPr marL="4522" marR="4522" marT="45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2010-2015</a:t>
                      </a:r>
                    </a:p>
                  </a:txBody>
                  <a:tcPr marL="4522" marR="4522" marT="45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773589"/>
                  </a:ext>
                </a:extLst>
              </a:tr>
              <a:tr h="1733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22" marR="4522" marT="4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stars</a:t>
                      </a:r>
                    </a:p>
                  </a:txBody>
                  <a:tcPr marL="4522" marR="4522" marT="45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Well-Cer</a:t>
                      </a:r>
                    </a:p>
                  </a:txBody>
                  <a:tcPr marL="4522" marR="4522" marT="4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stars</a:t>
                      </a:r>
                    </a:p>
                  </a:txBody>
                  <a:tcPr marL="4522" marR="4522" marT="45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Well-Cer</a:t>
                      </a:r>
                    </a:p>
                  </a:txBody>
                  <a:tcPr marL="4522" marR="4522" marT="4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stars</a:t>
                      </a:r>
                    </a:p>
                  </a:txBody>
                  <a:tcPr marL="4522" marR="4522" marT="45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Well-Cer</a:t>
                      </a:r>
                    </a:p>
                  </a:txBody>
                  <a:tcPr marL="4522" marR="4522" marT="4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stars</a:t>
                      </a:r>
                    </a:p>
                  </a:txBody>
                  <a:tcPr marL="4522" marR="4522" marT="45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Well-Cer</a:t>
                      </a:r>
                    </a:p>
                  </a:txBody>
                  <a:tcPr marL="4522" marR="4522" marT="4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stars</a:t>
                      </a:r>
                    </a:p>
                  </a:txBody>
                  <a:tcPr marL="4522" marR="4522" marT="45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Well-Cer</a:t>
                      </a:r>
                    </a:p>
                  </a:txBody>
                  <a:tcPr marL="4522" marR="4522" marT="4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stars</a:t>
                      </a:r>
                    </a:p>
                  </a:txBody>
                  <a:tcPr marL="4522" marR="4522" marT="45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Well-Cer</a:t>
                      </a:r>
                    </a:p>
                  </a:txBody>
                  <a:tcPr marL="4522" marR="4522" marT="4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stars</a:t>
                      </a:r>
                    </a:p>
                  </a:txBody>
                  <a:tcPr marL="4522" marR="4522" marT="45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Well-Cer</a:t>
                      </a:r>
                    </a:p>
                  </a:txBody>
                  <a:tcPr marL="4522" marR="4522" marT="452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381804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Esprito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 Santo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60188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Distrito Federal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636451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Grosso do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584919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GoiÃ¡s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8238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ParanÃ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¡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232801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Sul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697207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Tocantins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532220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Grande do Norte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997011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Catarina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691683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Grosso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046617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Pernambuco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31810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Piaui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621101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Alagoas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874107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Roraima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056958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SÃ£o Paulo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98356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Sergipe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062893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85042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MaranhÃ£o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595188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817118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AmapÃ¡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280108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RondÃ´nia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188226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CearÃ¡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936509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ParÃ¡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62520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ParaÃ­ba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6163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714245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Amazonas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936550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Minas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61358"/>
                  </a:ext>
                </a:extLst>
              </a:tr>
              <a:tr h="1653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Bahia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522" marR="4522" marT="452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4522" marR="4522" marT="45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8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217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be new in GBD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4" y="1156508"/>
            <a:ext cx="8886305" cy="3318965"/>
          </a:xfrm>
        </p:spPr>
        <p:txBody>
          <a:bodyPr/>
          <a:lstStyle/>
          <a:p>
            <a:r>
              <a:rPr lang="en-US" dirty="0" smtClean="0"/>
              <a:t>In redistribution of GCs we will have uncertainty around each cause based on fraction that get from GCs , by age, sex, year , location </a:t>
            </a:r>
          </a:p>
          <a:p>
            <a:r>
              <a:rPr lang="en-US" dirty="0"/>
              <a:t>In redistribution of GCs we will have </a:t>
            </a:r>
            <a:r>
              <a:rPr lang="en-US" dirty="0" smtClean="0"/>
              <a:t>just 2 </a:t>
            </a:r>
            <a:r>
              <a:rPr lang="en-US" dirty="0"/>
              <a:t>type of </a:t>
            </a:r>
            <a:r>
              <a:rPr lang="en-US" dirty="0" smtClean="0"/>
              <a:t>redistribution</a:t>
            </a:r>
          </a:p>
          <a:p>
            <a:pPr marL="334963" lvl="1" indent="0">
              <a:buNone/>
            </a:pPr>
            <a:r>
              <a:rPr lang="en-US" sz="1800" dirty="0" smtClean="0"/>
              <a:t> a- redistribution based on regression between GC and target</a:t>
            </a:r>
          </a:p>
          <a:p>
            <a:pPr marL="334963" lvl="1" indent="0">
              <a:buNone/>
            </a:pPr>
            <a:r>
              <a:rPr lang="en-US" sz="1800" dirty="0" smtClean="0"/>
              <a:t>  b- </a:t>
            </a:r>
            <a:r>
              <a:rPr lang="en-US" sz="1800" dirty="0"/>
              <a:t>redistribution based relative risk of assignment of true causes to the GC </a:t>
            </a:r>
            <a:endParaRPr lang="en-US" sz="1800" dirty="0" smtClean="0"/>
          </a:p>
          <a:p>
            <a:pPr marL="334963" lvl="1" indent="0">
              <a:buNone/>
            </a:pPr>
            <a:r>
              <a:rPr lang="en-US" sz="1800" dirty="0">
                <a:ea typeface="+mn-ea"/>
                <a:cs typeface="+mn-cs"/>
              </a:rPr>
              <a:t> </a:t>
            </a:r>
            <a:r>
              <a:rPr lang="en-US" sz="1800" dirty="0" smtClean="0">
                <a:ea typeface="+mn-ea"/>
                <a:cs typeface="+mn-cs"/>
              </a:rPr>
              <a:t> -  </a:t>
            </a:r>
            <a:r>
              <a:rPr lang="en-US" sz="1800" dirty="0">
                <a:ea typeface="+mn-ea"/>
                <a:cs typeface="+mn-cs"/>
              </a:rPr>
              <a:t>this </a:t>
            </a:r>
            <a:r>
              <a:rPr lang="en-US" sz="1800" dirty="0"/>
              <a:t>relative risk</a:t>
            </a:r>
            <a:r>
              <a:rPr lang="en-US" sz="1800" dirty="0" smtClean="0">
                <a:ea typeface="+mn-ea"/>
                <a:cs typeface="+mn-cs"/>
              </a:rPr>
              <a:t> </a:t>
            </a:r>
            <a:r>
              <a:rPr lang="en-US" sz="1800" dirty="0">
                <a:ea typeface="+mn-ea"/>
                <a:cs typeface="+mn-cs"/>
              </a:rPr>
              <a:t>comes from multiple causes of death analysis (USA, Brazil, New Zeeland,….) </a:t>
            </a:r>
            <a:endParaRPr lang="en-US" sz="1800" dirty="0" smtClean="0">
              <a:ea typeface="+mn-ea"/>
              <a:cs typeface="+mn-cs"/>
            </a:endParaRPr>
          </a:p>
          <a:p>
            <a:pPr marL="334963" lvl="1" indent="0">
              <a:buNone/>
            </a:pPr>
            <a:r>
              <a:rPr lang="en-US" sz="1800" dirty="0">
                <a:ea typeface="+mn-ea"/>
                <a:cs typeface="+mn-cs"/>
              </a:rPr>
              <a:t> </a:t>
            </a:r>
            <a:r>
              <a:rPr lang="en-US" sz="1800" dirty="0" smtClean="0">
                <a:ea typeface="+mn-ea"/>
                <a:cs typeface="+mn-cs"/>
              </a:rPr>
              <a:t> - this  relative risk weighted by frequency of target in each country</a:t>
            </a:r>
            <a:endParaRPr lang="en-US" sz="1800" dirty="0">
              <a:ea typeface="+mn-ea"/>
              <a:cs typeface="+mn-cs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19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38" y="169300"/>
            <a:ext cx="8191500" cy="892552"/>
          </a:xfrm>
        </p:spPr>
        <p:txBody>
          <a:bodyPr/>
          <a:lstStyle/>
          <a:p>
            <a:r>
              <a:rPr lang="en-US" dirty="0" smtClean="0"/>
              <a:t>Relative risk of assignment of each causes to sepsis in USA and Brazil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495" y="937433"/>
            <a:ext cx="7697585" cy="38266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38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081549" y="4039985"/>
            <a:ext cx="689956" cy="432262"/>
          </a:xfrm>
          <a:prstGeom prst="ellipse">
            <a:avLst/>
          </a:prstGeom>
          <a:noFill/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LRI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 flipV="1">
            <a:off x="3217025" y="4015047"/>
            <a:ext cx="864524" cy="241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751513" y="1902525"/>
            <a:ext cx="1587730" cy="432262"/>
          </a:xfrm>
          <a:prstGeom prst="ellipse">
            <a:avLst/>
          </a:prstGeom>
          <a:noFill/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Urinary nephritis 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9" idx="4"/>
          </p:cNvCxnSpPr>
          <p:nvPr/>
        </p:nvCxnSpPr>
        <p:spPr>
          <a:xfrm>
            <a:off x="3545378" y="2334787"/>
            <a:ext cx="536171" cy="1015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359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65705" y="736226"/>
            <a:ext cx="6716806" cy="3282764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002060"/>
                </a:solidFill>
              </a:rPr>
              <a:t>Thanks and </a:t>
            </a:r>
            <a:r>
              <a:rPr lang="en-US" sz="3300" dirty="0" smtClean="0">
                <a:solidFill>
                  <a:srgbClr val="002060"/>
                </a:solidFill>
              </a:rPr>
              <a:t>any question or comment</a:t>
            </a:r>
            <a:endParaRPr lang="en-US" sz="3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0301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161365" y="178496"/>
            <a:ext cx="857922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b="0" dirty="0" smtClean="0"/>
              <a:t>Critical challenges in the causes of death data </a:t>
            </a:r>
            <a:endParaRPr lang="en-US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676669" y="4110601"/>
            <a:ext cx="309700" cy="215444"/>
          </a:xfrm>
          <a:prstGeom prst="rect">
            <a:avLst/>
          </a:prstGeom>
        </p:spPr>
        <p:txBody>
          <a:bodyPr/>
          <a:lstStyle/>
          <a:p>
            <a:fld id="{C2A49F42-FD93-45D5-B0E8-57D633F3B1E9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618" y="678705"/>
            <a:ext cx="8642914" cy="3773137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1- Different type of input data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2- completeness </a:t>
            </a:r>
            <a:endParaRPr lang="en-US" dirty="0">
              <a:solidFill>
                <a:schemeClr val="tx1">
                  <a:lumMod val="7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3- Different format of coding in input data</a:t>
            </a:r>
          </a:p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4-  Age,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sex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unknown and impossible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causes in some ages and sexes 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5- Garbage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Coding 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6- Hided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HIV in other causes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7- Miss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assignment of some causes </a:t>
            </a:r>
            <a:endParaRPr lang="en-US" dirty="0" smtClean="0">
              <a:solidFill>
                <a:schemeClr val="tx1">
                  <a:lumMod val="75000"/>
                </a:schemeClr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16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0351F2E6-A7BC-496D-9D39-6D142B5688FB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5504" y="981774"/>
            <a:ext cx="8570054" cy="3718412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Sensitivity </a:t>
            </a:r>
            <a:r>
              <a:rPr lang="en-US" sz="2400" dirty="0"/>
              <a:t>test in GBD 2010 showed :</a:t>
            </a:r>
          </a:p>
          <a:p>
            <a:pPr marL="0" indent="0">
              <a:buNone/>
            </a:pPr>
            <a:r>
              <a:rPr lang="en-US" sz="2400" dirty="0"/>
              <a:t>In low completeness data, cause composition can be a little different </a:t>
            </a:r>
          </a:p>
          <a:p>
            <a:pPr marL="0" indent="0">
              <a:buNone/>
            </a:pPr>
            <a:r>
              <a:rPr lang="en-US" sz="2400" dirty="0" smtClean="0"/>
              <a:t>VR </a:t>
            </a:r>
            <a:r>
              <a:rPr lang="en-US" sz="2400" dirty="0"/>
              <a:t>completeness was estimated as the number of deaths registered divided by the number of deaths estimated in the GBD mortality </a:t>
            </a:r>
            <a:r>
              <a:rPr lang="en-US" sz="2400" dirty="0" smtClean="0"/>
              <a:t>envelope. </a:t>
            </a:r>
          </a:p>
          <a:p>
            <a:pPr marL="0" indent="0">
              <a:buNone/>
            </a:pPr>
            <a:r>
              <a:rPr lang="en-US" sz="2400" dirty="0" smtClean="0"/>
              <a:t>We </a:t>
            </a:r>
            <a:r>
              <a:rPr lang="en-US" sz="2400" dirty="0"/>
              <a:t>dropped whole location year with lower than 50% completeness</a:t>
            </a:r>
          </a:p>
          <a:p>
            <a:pPr marL="0" indent="0">
              <a:buNone/>
            </a:pPr>
            <a:r>
              <a:rPr lang="en-US" sz="2400" dirty="0"/>
              <a:t>Between 50-69% considered as noon representative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8767" y="166263"/>
            <a:ext cx="6744154" cy="584775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5BBB0E"/>
              </a:buClr>
              <a:buSzPct val="120000"/>
            </a:pPr>
            <a:r>
              <a:rPr lang="en-US" sz="3200" kern="0" dirty="0">
                <a:solidFill>
                  <a:srgbClr val="000000"/>
                </a:solidFill>
                <a:latin typeface="Arial"/>
                <a:cs typeface="+mn-cs"/>
              </a:rPr>
              <a:t>Critical challenges: </a:t>
            </a:r>
            <a:r>
              <a:rPr lang="en-US" sz="3200" kern="0" dirty="0" smtClean="0">
                <a:solidFill>
                  <a:srgbClr val="FF0000"/>
                </a:solidFill>
                <a:latin typeface="Arial"/>
                <a:cs typeface="+mn-cs"/>
              </a:rPr>
              <a:t>- </a:t>
            </a:r>
            <a:r>
              <a:rPr lang="en-US" sz="3200" kern="0" dirty="0">
                <a:solidFill>
                  <a:srgbClr val="FF0000"/>
                </a:solidFill>
                <a:latin typeface="Arial"/>
                <a:cs typeface="+mn-cs"/>
              </a:rPr>
              <a:t>completeness</a:t>
            </a:r>
          </a:p>
        </p:txBody>
      </p:sp>
    </p:spTree>
    <p:extLst>
      <p:ext uri="{BB962C8B-B14F-4D97-AF65-F5344CB8AC3E}">
        <p14:creationId xmlns:p14="http://schemas.microsoft.com/office/powerpoint/2010/main" val="2793134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34" y="82214"/>
            <a:ext cx="8191500" cy="707886"/>
          </a:xfrm>
        </p:spPr>
        <p:txBody>
          <a:bodyPr/>
          <a:lstStyle/>
          <a:p>
            <a:r>
              <a:rPr lang="en-US" sz="2000" b="0" dirty="0" smtClean="0"/>
              <a:t>Completeness of Death registration system in Brazil by states for three last years 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12484" y="749525"/>
          <a:ext cx="8940800" cy="423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5629072" y="1297021"/>
            <a:ext cx="428017" cy="299611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06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293" y="770473"/>
            <a:ext cx="5277393" cy="3570607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dirty="0"/>
              <a:t>Septicemia </a:t>
            </a:r>
          </a:p>
          <a:p>
            <a:pPr>
              <a:buClr>
                <a:schemeClr val="accent1"/>
              </a:buClr>
            </a:pPr>
            <a:r>
              <a:rPr lang="en-US" dirty="0"/>
              <a:t>Senility </a:t>
            </a:r>
          </a:p>
          <a:p>
            <a:pPr>
              <a:buClr>
                <a:schemeClr val="accent1"/>
              </a:buClr>
            </a:pPr>
            <a:r>
              <a:rPr lang="en-US" dirty="0"/>
              <a:t>Headache </a:t>
            </a:r>
          </a:p>
          <a:p>
            <a:pPr>
              <a:buClr>
                <a:schemeClr val="accent1"/>
              </a:buClr>
            </a:pPr>
            <a:r>
              <a:rPr lang="en-US" dirty="0"/>
              <a:t>Ill-defined and unspecified causes of mortality </a:t>
            </a:r>
          </a:p>
          <a:p>
            <a:pPr>
              <a:buClr>
                <a:schemeClr val="accent1"/>
              </a:buClr>
            </a:pPr>
            <a:r>
              <a:rPr lang="en-US" dirty="0"/>
              <a:t>Heart failure </a:t>
            </a:r>
          </a:p>
          <a:p>
            <a:pPr>
              <a:buClr>
                <a:schemeClr val="accent1"/>
              </a:buClr>
            </a:pPr>
            <a:r>
              <a:rPr lang="en-US" dirty="0"/>
              <a:t>Atherosclerosis</a:t>
            </a:r>
          </a:p>
          <a:p>
            <a:pPr>
              <a:buClr>
                <a:schemeClr val="accent1"/>
              </a:buClr>
            </a:pPr>
            <a:r>
              <a:rPr lang="en-US" dirty="0"/>
              <a:t>Low back pain</a:t>
            </a:r>
          </a:p>
          <a:p>
            <a:pPr>
              <a:buClr>
                <a:schemeClr val="accent1"/>
              </a:buClr>
            </a:pPr>
            <a:r>
              <a:rPr lang="en-US" dirty="0"/>
              <a:t>Infertility </a:t>
            </a:r>
          </a:p>
          <a:p>
            <a:pPr>
              <a:buClr>
                <a:schemeClr val="accent1"/>
              </a:buClr>
            </a:pPr>
            <a:r>
              <a:rPr lang="en-US" dirty="0"/>
              <a:t>Cardiac arrest </a:t>
            </a:r>
          </a:p>
          <a:p>
            <a:pPr>
              <a:buClr>
                <a:schemeClr val="accent1"/>
              </a:buClr>
            </a:pPr>
            <a:r>
              <a:rPr lang="en-US" dirty="0"/>
              <a:t>Injury unspecified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15050" y="4855370"/>
            <a:ext cx="309700" cy="215444"/>
          </a:xfrm>
          <a:prstGeom prst="rect">
            <a:avLst/>
          </a:prstGeom>
        </p:spPr>
        <p:txBody>
          <a:bodyPr/>
          <a:lstStyle/>
          <a:p>
            <a:fld id="{0351F2E6-A7BC-496D-9D39-6D142B5688FB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44774" y="52467"/>
            <a:ext cx="8619344" cy="599606"/>
          </a:xfrm>
          <a:prstGeom prst="rect">
            <a:avLst/>
          </a:prstGeom>
          <a:noFill/>
          <a:ln w="12700">
            <a:solidFill>
              <a:srgbClr val="92C67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2400" b="0" kern="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Critical challenges:</a:t>
            </a:r>
            <a:r>
              <a:rPr lang="en-US" sz="2400" b="0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en-US" sz="2400" b="0" kern="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Garbage Codes</a:t>
            </a:r>
            <a:endParaRPr lang="en-US" sz="2400" b="0" kern="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28047" y="2286000"/>
            <a:ext cx="6334471" cy="171333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1775" indent="-231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2000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738" indent="-2206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2pPr>
            <a:lvl3pPr marL="912813" indent="-2317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pitchFamily="34" charset="0"/>
              <a:buChar char="─"/>
              <a:defRPr sz="1400">
                <a:solidFill>
                  <a:schemeClr val="tx1"/>
                </a:solidFill>
                <a:latin typeface="+mn-lt"/>
              </a:defRPr>
            </a:lvl3pPr>
            <a:lvl4pPr marL="1258888" indent="-231775" algn="l" rtl="0" eaLnBrk="0" fontAlgn="base" hangingPunct="0">
              <a:spcBef>
                <a:spcPct val="45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4pPr>
            <a:lvl5pPr marL="1597025" indent="-223838" algn="l" rtl="0" eaLnBrk="0" fontAlgn="base" hangingPunct="0">
              <a:spcBef>
                <a:spcPct val="45000"/>
              </a:spcBef>
              <a:spcAft>
                <a:spcPct val="0"/>
              </a:spcAft>
              <a:buChar char="»"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5pPr>
            <a:lvl6pPr marL="20542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5114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29686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425825" indent="-223838" algn="l" rtl="0" eaLnBrk="1" fontAlgn="base" hangingPunct="1">
              <a:spcBef>
                <a:spcPct val="4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32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 ICD codes or some causes that cannot be </a:t>
            </a:r>
            <a:r>
              <a:rPr lang="en-US" sz="3200" kern="0" dirty="0" smtClean="0">
                <a:solidFill>
                  <a:srgbClr val="FF0000"/>
                </a:solidFill>
              </a:rPr>
              <a:t>underlying</a:t>
            </a:r>
            <a:r>
              <a:rPr lang="en-US" sz="32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causes of death</a:t>
            </a:r>
            <a:endParaRPr lang="en-US" sz="32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968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15050" y="4855370"/>
            <a:ext cx="309700" cy="215444"/>
          </a:xfrm>
          <a:prstGeom prst="rect">
            <a:avLst/>
          </a:prstGeom>
        </p:spPr>
        <p:txBody>
          <a:bodyPr/>
          <a:lstStyle/>
          <a:p>
            <a:fld id="{0351F2E6-A7BC-496D-9D39-6D142B5688FB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3671" y="205538"/>
            <a:ext cx="7560664" cy="492443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Garbage Codes from ICD10  </a:t>
            </a:r>
            <a:r>
              <a:rPr lang="en-US" sz="15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(Number </a:t>
            </a:r>
            <a:r>
              <a:rPr lang="en-US" sz="15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of codes)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8280" y="915881"/>
          <a:ext cx="7319944" cy="3503690"/>
        </p:xfrm>
        <a:graphic>
          <a:graphicData uri="http://schemas.openxmlformats.org/drawingml/2006/table">
            <a:tbl>
              <a:tblPr/>
              <a:tblGrid>
                <a:gridCol w="760514">
                  <a:extLst>
                    <a:ext uri="{9D8B030D-6E8A-4147-A177-3AD203B41FA5}">
                      <a16:colId xmlns:a16="http://schemas.microsoft.com/office/drawing/2014/main" val="1135159903"/>
                    </a:ext>
                  </a:extLst>
                </a:gridCol>
                <a:gridCol w="5508755">
                  <a:extLst>
                    <a:ext uri="{9D8B030D-6E8A-4147-A177-3AD203B41FA5}">
                      <a16:colId xmlns:a16="http://schemas.microsoft.com/office/drawing/2014/main" val="2553649003"/>
                    </a:ext>
                  </a:extLst>
                </a:gridCol>
                <a:gridCol w="1050675">
                  <a:extLst>
                    <a:ext uri="{9D8B030D-6E8A-4147-A177-3AD203B41FA5}">
                      <a16:colId xmlns:a16="http://schemas.microsoft.com/office/drawing/2014/main" val="3810206331"/>
                    </a:ext>
                  </a:extLst>
                </a:gridCol>
              </a:tblGrid>
              <a:tr h="217356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Code group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007912"/>
                  </a:ext>
                </a:extLst>
              </a:tr>
              <a:tr h="22155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EDEDED"/>
                          </a:solidFill>
                          <a:effectLst/>
                          <a:latin typeface="Calibri" panose="020F0502020204030204" pitchFamily="34" charset="0"/>
                        </a:rPr>
                        <a:t> ill-defined and impossible causes of death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EDEDED"/>
                          </a:solidFill>
                          <a:effectLst/>
                          <a:latin typeface="Calibri" panose="020F0502020204030204" pitchFamily="34" charset="0"/>
                        </a:rPr>
                        <a:t>1757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088348"/>
                  </a:ext>
                </a:extLst>
              </a:tr>
              <a:tr h="22155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EDEDED"/>
                          </a:solidFill>
                          <a:effectLst/>
                          <a:latin typeface="Calibri" panose="020F0502020204030204" pitchFamily="34" charset="0"/>
                        </a:rPr>
                        <a:t>Symptoms, signs and abnormal findings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EDEDED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40007"/>
                  </a:ext>
                </a:extLst>
              </a:tr>
              <a:tr h="219670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EDEDED"/>
                          </a:solidFill>
                          <a:effectLst/>
                          <a:latin typeface="Arial" panose="020B0604020202020204" pitchFamily="34" charset="0"/>
                        </a:rPr>
                        <a:t>unknown ICD cod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EDEDED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D0D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8994"/>
                  </a:ext>
                </a:extLst>
              </a:tr>
              <a:tr h="22155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intermediate causes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7225"/>
                  </a:ext>
                </a:extLst>
              </a:tr>
              <a:tr h="22155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Immediate causes 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544032"/>
                  </a:ext>
                </a:extLst>
              </a:tr>
              <a:tr h="22155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hypertension and Atherosclerosis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907420"/>
                  </a:ext>
                </a:extLst>
              </a:tr>
              <a:tr h="22155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Garbage codes in Neoplasm chapters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99614"/>
                  </a:ext>
                </a:extLst>
              </a:tr>
              <a:tr h="221554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Garbage code in Injury chapters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725226"/>
                  </a:ext>
                </a:extLst>
              </a:tr>
              <a:tr h="252756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unspecified cause or Sequelae in each Chapters (except Injuries and Cancer)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046951"/>
                  </a:ext>
                </a:extLst>
              </a:tr>
              <a:tr h="2196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3034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556903"/>
                  </a:ext>
                </a:extLst>
              </a:tr>
              <a:tr h="255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nature of injuries(S, T code)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2470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042955"/>
                  </a:ext>
                </a:extLst>
              </a:tr>
              <a:tr h="312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Provisional assignment of new diseases of uncertain etiology(U code)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985023"/>
                  </a:ext>
                </a:extLst>
              </a:tr>
              <a:tr h="2556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service code (Z code)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861266"/>
                  </a:ext>
                </a:extLst>
              </a:tr>
              <a:tr h="217356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6477</a:t>
                      </a:r>
                    </a:p>
                  </a:txBody>
                  <a:tcPr marL="4890" marR="4890" marT="489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172083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7418224" y="1163782"/>
            <a:ext cx="129732" cy="590203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64335" y="1047404"/>
            <a:ext cx="1404850" cy="7065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Impossible cause –very bad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4335" y="1820650"/>
            <a:ext cx="1404850" cy="59020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Non underlying cause 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7428172" y="1820650"/>
            <a:ext cx="129732" cy="590203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64335" y="2477517"/>
            <a:ext cx="1404850" cy="68131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Unspecified underlying cause 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7418224" y="2523074"/>
            <a:ext cx="129732" cy="590203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64335" y="3305694"/>
            <a:ext cx="1404850" cy="87837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Unacceptable for cause of death 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7483090" y="3348804"/>
            <a:ext cx="64866" cy="849123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51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F1E776F5-9A26-455E-BF09-7D727D022004}" type="slidenum">
              <a:rPr lang="en-US" smtClean="0"/>
              <a:pPr algn="ctr"/>
              <a:t>9</a:t>
            </a:fld>
            <a:endParaRPr lang="en-US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789" y="2749922"/>
            <a:ext cx="9016253" cy="238185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1390" y="1"/>
            <a:ext cx="8718630" cy="27499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705420" y="259682"/>
            <a:ext cx="3412623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1050" b="0" kern="0" dirty="0"/>
              <a:t>Global number (in thousands) of death reported in Vital Registration by years until April 2017- by Garbage Codes and Non Garbage Codes </a:t>
            </a:r>
          </a:p>
        </p:txBody>
      </p:sp>
    </p:spTree>
    <p:extLst>
      <p:ext uri="{BB962C8B-B14F-4D97-AF65-F5344CB8AC3E}">
        <p14:creationId xmlns:p14="http://schemas.microsoft.com/office/powerpoint/2010/main" val="2343886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HME ppt template_1109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5F5F5F"/>
      </a:lt2>
      <a:accent1>
        <a:srgbClr val="5BBB0E"/>
      </a:accent1>
      <a:accent2>
        <a:srgbClr val="308600"/>
      </a:accent2>
      <a:accent3>
        <a:srgbClr val="4B3892"/>
      </a:accent3>
      <a:accent4>
        <a:srgbClr val="A6A6A6"/>
      </a:accent4>
      <a:accent5>
        <a:srgbClr val="16540A"/>
      </a:accent5>
      <a:accent6>
        <a:srgbClr val="CD6F49"/>
      </a:accent6>
      <a:hlink>
        <a:srgbClr val="4D8540"/>
      </a:hlink>
      <a:folHlink>
        <a:srgbClr val="4D854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spcBef>
            <a:spcPts val="54"/>
          </a:spcBef>
          <a:buClr>
            <a:schemeClr val="accent1"/>
          </a:buClr>
          <a:buSzPct val="110000"/>
          <a:defRPr sz="1800"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4C5B52"/>
        </a:dk1>
        <a:lt1>
          <a:srgbClr val="FFFFFF"/>
        </a:lt1>
        <a:dk2>
          <a:srgbClr val="000000"/>
        </a:dk2>
        <a:lt2>
          <a:srgbClr val="808080"/>
        </a:lt2>
        <a:accent1>
          <a:srgbClr val="48AA43"/>
        </a:accent1>
        <a:accent2>
          <a:srgbClr val="333399"/>
        </a:accent2>
        <a:accent3>
          <a:srgbClr val="FFFFFF"/>
        </a:accent3>
        <a:accent4>
          <a:srgbClr val="404C45"/>
        </a:accent4>
        <a:accent5>
          <a:srgbClr val="B1D2B0"/>
        </a:accent5>
        <a:accent6>
          <a:srgbClr val="2D2D8A"/>
        </a:accent6>
        <a:hlink>
          <a:srgbClr val="009999"/>
        </a:hlink>
        <a:folHlink>
          <a:srgbClr val="92C67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IHME ppt template_1109</Template>
  <TotalTime>16274</TotalTime>
  <Words>3866</Words>
  <Application>Microsoft Office PowerPoint</Application>
  <PresentationFormat>On-screen Show (16:9)</PresentationFormat>
  <Paragraphs>1625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Aparajita</vt:lpstr>
      <vt:lpstr>Arial</vt:lpstr>
      <vt:lpstr>Calibri</vt:lpstr>
      <vt:lpstr>Cambria Math</vt:lpstr>
      <vt:lpstr>Courier New</vt:lpstr>
      <vt:lpstr>Segoe UI Semilight</vt:lpstr>
      <vt:lpstr>Times New Roman</vt:lpstr>
      <vt:lpstr>Wingdings</vt:lpstr>
      <vt:lpstr>IHME ppt template_1109</vt:lpstr>
      <vt:lpstr>New Approach to the Garbage Code classification in GBD2016</vt:lpstr>
      <vt:lpstr>PowerPoint Presentation</vt:lpstr>
      <vt:lpstr>PowerPoint Presentation</vt:lpstr>
      <vt:lpstr>Critical challenges in the causes of death data </vt:lpstr>
      <vt:lpstr>PowerPoint Presentation</vt:lpstr>
      <vt:lpstr>Completeness of Death registration system in Brazil by states for three last years </vt:lpstr>
      <vt:lpstr>PowerPoint Presentation</vt:lpstr>
      <vt:lpstr>Garbage Codes from ICD10  (Number of codes)</vt:lpstr>
      <vt:lpstr>PowerPoint Presentation</vt:lpstr>
      <vt:lpstr>GC fraction in Brazil VR data: by state, comparison between 2005 and 2015</vt:lpstr>
      <vt:lpstr>PowerPoint Presentation</vt:lpstr>
      <vt:lpstr>Brazil- code combination of impossible cause of death -2015</vt:lpstr>
      <vt:lpstr>Acute respiratory failure in Brazil</vt:lpstr>
      <vt:lpstr>PowerPoint Presentation</vt:lpstr>
      <vt:lpstr>Unintentional poisoning in Brazil</vt:lpstr>
      <vt:lpstr>Unintentional poisoning in USA</vt:lpstr>
      <vt:lpstr>Redistribution of Garbage Codes</vt:lpstr>
      <vt:lpstr>Redistribution of Garbage Codes</vt:lpstr>
      <vt:lpstr>Principal and method for correction of GC</vt:lpstr>
      <vt:lpstr>Principal and method for correction of GC</vt:lpstr>
      <vt:lpstr>Toxoplasmosis –USA </vt:lpstr>
      <vt:lpstr>PowerPoint Presentation</vt:lpstr>
      <vt:lpstr>Number of Packages for redistribution of  Garbage Codes by types in different coding system </vt:lpstr>
      <vt:lpstr>Brazil 2010 raw data and final estimation</vt:lpstr>
      <vt:lpstr>PowerPoint Presentation</vt:lpstr>
      <vt:lpstr>PowerPoint Presentation</vt:lpstr>
      <vt:lpstr>PowerPoint Presentation</vt:lpstr>
      <vt:lpstr>PowerPoint Presentation</vt:lpstr>
      <vt:lpstr>Fraction of GC based on level of redistribution on GBD cause , By countries just 2010</vt:lpstr>
      <vt:lpstr>VR data by state comparison between 2005 and 2015 for percent decrease in GC level 1 and level2-Brazil- sorted based on difference</vt:lpstr>
      <vt:lpstr>Percent of GC level1&amp;2 in Death registration system in Brazil by states for three last years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will be new in GBD 2017</vt:lpstr>
      <vt:lpstr>Relative risk of assignment of each causes to sepsis in USA and Brazil </vt:lpstr>
      <vt:lpstr>PowerPoint Presentation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Information</dc:title>
  <dc:creator>Nebula</dc:creator>
  <cp:lastModifiedBy>Mohsen Naghavi</cp:lastModifiedBy>
  <cp:revision>455</cp:revision>
  <dcterms:created xsi:type="dcterms:W3CDTF">2009-11-17T17:26:05Z</dcterms:created>
  <dcterms:modified xsi:type="dcterms:W3CDTF">2017-10-03T00:10:13Z</dcterms:modified>
</cp:coreProperties>
</file>