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312" r:id="rId4"/>
    <p:sldId id="315" r:id="rId5"/>
    <p:sldId id="313" r:id="rId6"/>
    <p:sldId id="316" r:id="rId7"/>
    <p:sldId id="322" r:id="rId8"/>
    <p:sldId id="320" r:id="rId9"/>
    <p:sldId id="304" r:id="rId10"/>
    <p:sldId id="305" r:id="rId11"/>
    <p:sldId id="321" r:id="rId12"/>
    <p:sldId id="303" r:id="rId13"/>
    <p:sldId id="328" r:id="rId14"/>
    <p:sldId id="318" r:id="rId15"/>
    <p:sldId id="314" r:id="rId16"/>
    <p:sldId id="319" r:id="rId17"/>
    <p:sldId id="324" r:id="rId18"/>
    <p:sldId id="325" r:id="rId19"/>
    <p:sldId id="309" r:id="rId20"/>
    <p:sldId id="326" r:id="rId21"/>
    <p:sldId id="327" r:id="rId22"/>
    <p:sldId id="311" r:id="rId23"/>
    <p:sldId id="329" r:id="rId24"/>
    <p:sldId id="330" r:id="rId25"/>
    <p:sldId id="331" r:id="rId26"/>
    <p:sldId id="300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77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43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lanilha_do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Planilha_do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Taxa</a:t>
            </a:r>
            <a:r>
              <a:rPr lang="en-US" baseline="0" dirty="0"/>
              <a:t> de </a:t>
            </a:r>
            <a:r>
              <a:rPr lang="en-US" baseline="0" dirty="0" err="1"/>
              <a:t>cobertura</a:t>
            </a:r>
            <a:r>
              <a:rPr lang="en-US" baseline="0" dirty="0"/>
              <a:t> do </a:t>
            </a:r>
            <a:r>
              <a:rPr lang="en-US" baseline="0" dirty="0" err="1"/>
              <a:t>Sinasc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2015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94.23</c:v>
              </c:pt>
            </c:numLit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D74-47B2-8BFF-92426C8A5A72}"/>
            </c:ext>
          </c:extLst>
        </c:ser>
        <c:ser>
          <c:idx val="1"/>
          <c:order val="1"/>
          <c:tx>
            <c:v>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96.66</c:v>
              </c:pt>
            </c:numLit>
          </c:xVal>
          <c:yVal>
            <c:numLit>
              <c:formatCode>General</c:formatCode>
              <c:ptCount val="1"/>
              <c:pt idx="0">
                <c:v>2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D74-47B2-8BFF-92426C8A5A72}"/>
            </c:ext>
          </c:extLst>
        </c:ser>
        <c:ser>
          <c:idx val="2"/>
          <c:order val="2"/>
          <c:tx>
            <c:v>CO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97.28</c:v>
              </c:pt>
            </c:numLit>
          </c:xVal>
          <c:yVal>
            <c:numLit>
              <c:formatCode>General</c:formatCode>
              <c:ptCount val="1"/>
              <c:pt idx="0">
                <c:v>3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D74-47B2-8BFF-92426C8A5A72}"/>
            </c:ext>
          </c:extLst>
        </c:ser>
        <c:ser>
          <c:idx val="3"/>
          <c:order val="3"/>
          <c:tx>
            <c:v>BR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97.56</c:v>
              </c:pt>
            </c:numLit>
          </c:xVal>
          <c:yVal>
            <c:numLit>
              <c:formatCode>General</c:formatCode>
              <c:ptCount val="1"/>
              <c:pt idx="0">
                <c:v>4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D74-47B2-8BFF-92426C8A5A72}"/>
            </c:ext>
          </c:extLst>
        </c:ser>
        <c:ser>
          <c:idx val="4"/>
          <c:order val="4"/>
          <c:tx>
            <c:v>SE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98.76</c:v>
              </c:pt>
            </c:numLit>
          </c:xVal>
          <c:yVal>
            <c:numLit>
              <c:formatCode>General</c:formatCode>
              <c:ptCount val="1"/>
              <c:pt idx="0">
                <c:v>5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D74-47B2-8BFF-92426C8A5A72}"/>
            </c:ext>
          </c:extLst>
        </c:ser>
        <c:ser>
          <c:idx val="5"/>
          <c:order val="5"/>
          <c:tx>
            <c:v>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98.85</c:v>
              </c:pt>
            </c:numLit>
          </c:xVal>
          <c:yVal>
            <c:numLit>
              <c:formatCode>General</c:formatCode>
              <c:ptCount val="1"/>
              <c:pt idx="0">
                <c:v>6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D74-47B2-8BFF-92426C8A5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119616"/>
        <c:axId val="33138176"/>
      </c:scatterChart>
      <c:valAx>
        <c:axId val="33119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dirty="0" err="1"/>
                  <a:t>Percentual</a:t>
                </a:r>
                <a:r>
                  <a:rPr lang="en-US" sz="1800" dirty="0"/>
                  <a:t> de </a:t>
                </a:r>
                <a:r>
                  <a:rPr lang="en-US" sz="1800" dirty="0" err="1"/>
                  <a:t>cobertura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400" dirty="0"/>
                  <a:t>Fonte: IBGE/COPIS – </a:t>
                </a:r>
                <a:r>
                  <a:rPr lang="en-US" sz="1400" dirty="0" err="1"/>
                  <a:t>Elaboração</a:t>
                </a:r>
                <a:r>
                  <a:rPr lang="en-US" sz="1400" dirty="0"/>
                  <a:t>: MS/SVS/CGIAE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3138176"/>
        <c:crosses val="autoZero"/>
        <c:crossBetween val="midCat"/>
      </c:valAx>
      <c:valAx>
        <c:axId val="33138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119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Taxa</a:t>
            </a:r>
            <a:r>
              <a:rPr lang="en-US" baseline="0" dirty="0"/>
              <a:t> de </a:t>
            </a:r>
            <a:r>
              <a:rPr lang="en-US" baseline="0" dirty="0" err="1"/>
              <a:t>cobertura</a:t>
            </a:r>
            <a:r>
              <a:rPr lang="en-US" baseline="0" dirty="0"/>
              <a:t> do SIM </a:t>
            </a:r>
            <a:r>
              <a:rPr lang="en-US" baseline="0" dirty="0" err="1"/>
              <a:t>não</a:t>
            </a:r>
            <a:r>
              <a:rPr lang="en-US" baseline="0" dirty="0"/>
              <a:t> fetal </a:t>
            </a:r>
            <a:r>
              <a:rPr lang="en-US" baseline="0" dirty="0" err="1"/>
              <a:t>em</a:t>
            </a:r>
            <a:r>
              <a:rPr lang="en-US" baseline="0" dirty="0"/>
              <a:t> 2015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N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93.49</c:v>
              </c:pt>
            </c:numLit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5D-4A92-B5B1-9624A6877E46}"/>
            </c:ext>
          </c:extLst>
        </c:ser>
        <c:ser>
          <c:idx val="1"/>
          <c:order val="1"/>
          <c:tx>
            <c:v>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94.78</c:v>
              </c:pt>
            </c:numLit>
          </c:xVal>
          <c:yVal>
            <c:numLit>
              <c:formatCode>General</c:formatCode>
              <c:ptCount val="1"/>
              <c:pt idx="0">
                <c:v>2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F5D-4A92-B5B1-9624A6877E46}"/>
            </c:ext>
          </c:extLst>
        </c:ser>
        <c:ser>
          <c:idx val="2"/>
          <c:order val="2"/>
          <c:tx>
            <c:v>CO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97.46</c:v>
              </c:pt>
            </c:numLit>
          </c:xVal>
          <c:yVal>
            <c:numLit>
              <c:formatCode>General</c:formatCode>
              <c:ptCount val="1"/>
              <c:pt idx="0">
                <c:v>4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F5D-4A92-B5B1-9624A6877E46}"/>
            </c:ext>
          </c:extLst>
        </c:ser>
        <c:ser>
          <c:idx val="3"/>
          <c:order val="3"/>
          <c:tx>
            <c:v>BR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97.31</c:v>
              </c:pt>
            </c:numLit>
          </c:xVal>
          <c:yVal>
            <c:numLit>
              <c:formatCode>General</c:formatCode>
              <c:ptCount val="1"/>
              <c:pt idx="0">
                <c:v>3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F5D-4A92-B5B1-9624A6877E46}"/>
            </c:ext>
          </c:extLst>
        </c:ser>
        <c:ser>
          <c:idx val="4"/>
          <c:order val="4"/>
          <c:tx>
            <c:v>SE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98.91</c:v>
              </c:pt>
            </c:numLit>
          </c:xVal>
          <c:yVal>
            <c:numLit>
              <c:formatCode>General</c:formatCode>
              <c:ptCount val="1"/>
              <c:pt idx="0">
                <c:v>6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F5D-4A92-B5B1-9624A6877E46}"/>
            </c:ext>
          </c:extLst>
        </c:ser>
        <c:ser>
          <c:idx val="5"/>
          <c:order val="5"/>
          <c:tx>
            <c:v>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98.77</c:v>
              </c:pt>
            </c:numLit>
          </c:xVal>
          <c:yVal>
            <c:numLit>
              <c:formatCode>General</c:formatCode>
              <c:ptCount val="1"/>
              <c:pt idx="0">
                <c:v>5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F5D-4A92-B5B1-9624A6877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13120"/>
        <c:axId val="34635776"/>
      </c:scatterChart>
      <c:valAx>
        <c:axId val="3461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dirty="0" err="1"/>
                  <a:t>Percentual</a:t>
                </a:r>
                <a:r>
                  <a:rPr lang="en-US" sz="1800" dirty="0"/>
                  <a:t> de </a:t>
                </a:r>
                <a:r>
                  <a:rPr lang="en-US" sz="1800" dirty="0" err="1"/>
                  <a:t>cobertura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400" dirty="0"/>
                  <a:t>Fonte: IBGE/COPIS – </a:t>
                </a:r>
                <a:r>
                  <a:rPr lang="en-US" sz="1400" dirty="0" err="1"/>
                  <a:t>Elaboração</a:t>
                </a:r>
                <a:r>
                  <a:rPr lang="en-US" sz="1400" dirty="0"/>
                  <a:t>: MS/SVS/CGIAE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34635776"/>
        <c:crosses val="autoZero"/>
        <c:crossBetween val="midCat"/>
      </c:valAx>
      <c:valAx>
        <c:axId val="34635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613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000" dirty="0"/>
              <a:t>Taxa de </a:t>
            </a:r>
            <a:r>
              <a:rPr lang="en-US" sz="2000" dirty="0" err="1"/>
              <a:t>cobertura</a:t>
            </a:r>
            <a:r>
              <a:rPr lang="en-US" sz="2000" dirty="0"/>
              <a:t> do SIM </a:t>
            </a:r>
            <a:r>
              <a:rPr lang="en-US" sz="2000" dirty="0" err="1"/>
              <a:t>não</a:t>
            </a:r>
            <a:r>
              <a:rPr lang="en-US" sz="2000" dirty="0"/>
              <a:t> fetal </a:t>
            </a:r>
            <a:r>
              <a:rPr lang="en-US" sz="2000" dirty="0" err="1"/>
              <a:t>em</a:t>
            </a:r>
            <a:r>
              <a:rPr lang="en-US" sz="2000" dirty="0"/>
              <a:t> 2015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AP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89.47</c:v>
              </c:pt>
            </c:numLit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5A-42A1-821B-5CEBFFA82F69}"/>
            </c:ext>
          </c:extLst>
        </c:ser>
        <c:ser>
          <c:idx val="1"/>
          <c:order val="1"/>
          <c:tx>
            <c:v>AC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90.85</c:v>
              </c:pt>
            </c:numLit>
          </c:xVal>
          <c:yVal>
            <c:numLit>
              <c:formatCode>General</c:formatCode>
              <c:ptCount val="1"/>
              <c:pt idx="0">
                <c:v>2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95A-42A1-821B-5CEBFFA82F69}"/>
            </c:ext>
          </c:extLst>
        </c:ser>
        <c:ser>
          <c:idx val="2"/>
          <c:order val="2"/>
          <c:tx>
            <c:v>MA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91.2</c:v>
              </c:pt>
            </c:numLit>
          </c:xVal>
          <c:yVal>
            <c:numLit>
              <c:formatCode>General</c:formatCode>
              <c:ptCount val="1"/>
              <c:pt idx="0">
                <c:v>3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95A-42A1-821B-5CEBFFA82F69}"/>
            </c:ext>
          </c:extLst>
        </c:ser>
        <c:ser>
          <c:idx val="3"/>
          <c:order val="3"/>
          <c:tx>
            <c:v>PB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91.8</c:v>
              </c:pt>
            </c:numLit>
          </c:xVal>
          <c:yVal>
            <c:numLit>
              <c:formatCode>General</c:formatCode>
              <c:ptCount val="1"/>
              <c:pt idx="0">
                <c:v>4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95A-42A1-821B-5CEBFFA82F69}"/>
            </c:ext>
          </c:extLst>
        </c:ser>
        <c:ser>
          <c:idx val="4"/>
          <c:order val="4"/>
          <c:tx>
            <c:v>PA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93.2</c:v>
              </c:pt>
            </c:numLit>
          </c:xVal>
          <c:yVal>
            <c:numLit>
              <c:formatCode>General</c:formatCode>
              <c:ptCount val="1"/>
              <c:pt idx="0">
                <c:v>5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95A-42A1-821B-5CEBFFA82F69}"/>
            </c:ext>
          </c:extLst>
        </c:ser>
        <c:ser>
          <c:idx val="5"/>
          <c:order val="5"/>
          <c:tx>
            <c:v>AM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93.27</c:v>
              </c:pt>
            </c:numLit>
          </c:xVal>
          <c:yVal>
            <c:numLit>
              <c:formatCode>General</c:formatCode>
              <c:ptCount val="1"/>
              <c:pt idx="0">
                <c:v>6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95A-42A1-821B-5CEBFFA82F69}"/>
            </c:ext>
          </c:extLst>
        </c:ser>
        <c:ser>
          <c:idx val="6"/>
          <c:order val="6"/>
          <c:tx>
            <c:v>BA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94.04</c:v>
              </c:pt>
            </c:numLit>
          </c:xVal>
          <c:yVal>
            <c:numLit>
              <c:formatCode>General</c:formatCode>
              <c:ptCount val="1"/>
              <c:pt idx="0">
                <c:v>7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95A-42A1-821B-5CEBFFA82F69}"/>
            </c:ext>
          </c:extLst>
        </c:ser>
        <c:ser>
          <c:idx val="7"/>
          <c:order val="7"/>
          <c:tx>
            <c:v>RN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94.29</c:v>
              </c:pt>
            </c:numLit>
          </c:xVal>
          <c:yVal>
            <c:numLit>
              <c:formatCode>General</c:formatCode>
              <c:ptCount val="1"/>
              <c:pt idx="0">
                <c:v>8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95A-42A1-821B-5CEBFFA82F69}"/>
            </c:ext>
          </c:extLst>
        </c:ser>
        <c:ser>
          <c:idx val="8"/>
          <c:order val="8"/>
          <c:tx>
            <c:v>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94.44</c:v>
              </c:pt>
            </c:numLit>
          </c:xVal>
          <c:yVal>
            <c:numLit>
              <c:formatCode>General</c:formatCode>
              <c:ptCount val="1"/>
              <c:pt idx="0">
                <c:v>9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295A-42A1-821B-5CEBFFA82F69}"/>
            </c:ext>
          </c:extLst>
        </c:ser>
        <c:ser>
          <c:idx val="9"/>
          <c:order val="9"/>
          <c:tx>
            <c:v>TO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94.93</c:v>
              </c:pt>
            </c:numLit>
          </c:xVal>
          <c:yVal>
            <c:numLit>
              <c:formatCode>General</c:formatCode>
              <c:ptCount val="1"/>
              <c:pt idx="0">
                <c:v>10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295A-42A1-821B-5CEBFFA82F69}"/>
            </c:ext>
          </c:extLst>
        </c:ser>
        <c:ser>
          <c:idx val="10"/>
          <c:order val="10"/>
          <c:tx>
            <c:v>CE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95.61</c:v>
              </c:pt>
            </c:numLit>
          </c:xVal>
          <c:yVal>
            <c:numLit>
              <c:formatCode>General</c:formatCode>
              <c:ptCount val="1"/>
              <c:pt idx="0">
                <c:v>11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95A-42A1-821B-5CEBFFA82F69}"/>
            </c:ext>
          </c:extLst>
        </c:ser>
        <c:ser>
          <c:idx val="11"/>
          <c:order val="11"/>
          <c:tx>
            <c:v>RO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95.9</c:v>
              </c:pt>
            </c:numLit>
          </c:xVal>
          <c:yVal>
            <c:numLit>
              <c:formatCode>General</c:formatCode>
              <c:ptCount val="1"/>
              <c:pt idx="0">
                <c:v>12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295A-42A1-821B-5CEBFFA82F69}"/>
            </c:ext>
          </c:extLst>
        </c:ser>
        <c:ser>
          <c:idx val="12"/>
          <c:order val="12"/>
          <c:tx>
            <c:v>PI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96.58</c:v>
              </c:pt>
            </c:numLit>
          </c:xVal>
          <c:yVal>
            <c:numLit>
              <c:formatCode>General</c:formatCode>
              <c:ptCount val="1"/>
              <c:pt idx="0">
                <c:v>13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295A-42A1-821B-5CEBFFA82F69}"/>
            </c:ext>
          </c:extLst>
        </c:ser>
        <c:ser>
          <c:idx val="13"/>
          <c:order val="13"/>
          <c:tx>
            <c:v>MT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96.79</c:v>
              </c:pt>
            </c:numLit>
          </c:xVal>
          <c:yVal>
            <c:numLit>
              <c:formatCode>General</c:formatCode>
              <c:ptCount val="1"/>
              <c:pt idx="0">
                <c:v>14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295A-42A1-821B-5CEBFFA82F69}"/>
            </c:ext>
          </c:extLst>
        </c:ser>
        <c:ser>
          <c:idx val="14"/>
          <c:order val="14"/>
          <c:tx>
            <c:v>RR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96.92</c:v>
              </c:pt>
            </c:numLit>
          </c:xVal>
          <c:yVal>
            <c:numLit>
              <c:formatCode>General</c:formatCode>
              <c:ptCount val="1"/>
              <c:pt idx="0">
                <c:v>15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295A-42A1-821B-5CEBFFA82F69}"/>
            </c:ext>
          </c:extLst>
        </c:ser>
        <c:ser>
          <c:idx val="15"/>
          <c:order val="15"/>
          <c:tx>
            <c:v>MG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97.35</c:v>
              </c:pt>
            </c:numLit>
          </c:xVal>
          <c:yVal>
            <c:numLit>
              <c:formatCode>General</c:formatCode>
              <c:ptCount val="1"/>
              <c:pt idx="0">
                <c:v>16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295A-42A1-821B-5CEBFFA82F69}"/>
            </c:ext>
          </c:extLst>
        </c:ser>
        <c:ser>
          <c:idx val="16"/>
          <c:order val="16"/>
          <c:tx>
            <c:v>GO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97.54</c:v>
              </c:pt>
            </c:numLit>
          </c:xVal>
          <c:yVal>
            <c:numLit>
              <c:formatCode>General</c:formatCode>
              <c:ptCount val="1"/>
              <c:pt idx="0">
                <c:v>17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295A-42A1-821B-5CEBFFA82F69}"/>
            </c:ext>
          </c:extLst>
        </c:ser>
        <c:ser>
          <c:idx val="17"/>
          <c:order val="17"/>
          <c:tx>
            <c:v>PE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97.55</c:v>
              </c:pt>
            </c:numLit>
          </c:xVal>
          <c:yVal>
            <c:numLit>
              <c:formatCode>General</c:formatCode>
              <c:ptCount val="1"/>
              <c:pt idx="0">
                <c:v>18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295A-42A1-821B-5CEBFFA82F69}"/>
            </c:ext>
          </c:extLst>
        </c:ser>
        <c:ser>
          <c:idx val="18"/>
          <c:order val="18"/>
          <c:tx>
            <c:v>MS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97.72</c:v>
              </c:pt>
            </c:numLit>
          </c:xVal>
          <c:yVal>
            <c:numLit>
              <c:formatCode>General</c:formatCode>
              <c:ptCount val="1"/>
              <c:pt idx="0">
                <c:v>19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295A-42A1-821B-5CEBFFA82F69}"/>
            </c:ext>
          </c:extLst>
        </c:ser>
        <c:ser>
          <c:idx val="19"/>
          <c:order val="19"/>
          <c:tx>
            <c:v>SE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97.92</c:v>
              </c:pt>
            </c:numLit>
          </c:xVal>
          <c:yVal>
            <c:numLit>
              <c:formatCode>General</c:formatCode>
              <c:ptCount val="1"/>
              <c:pt idx="0">
                <c:v>20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295A-42A1-821B-5CEBFFA82F69}"/>
            </c:ext>
          </c:extLst>
        </c:ser>
        <c:ser>
          <c:idx val="20"/>
          <c:order val="20"/>
          <c:tx>
            <c:v>SC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98.06</c:v>
              </c:pt>
            </c:numLit>
          </c:xVal>
          <c:yVal>
            <c:numLit>
              <c:formatCode>General</c:formatCode>
              <c:ptCount val="1"/>
              <c:pt idx="0">
                <c:v>21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295A-42A1-821B-5CEBFFA82F69}"/>
            </c:ext>
          </c:extLst>
        </c:ser>
        <c:ser>
          <c:idx val="21"/>
          <c:order val="21"/>
          <c:tx>
            <c:v>DF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Lit>
              <c:formatCode>General</c:formatCode>
              <c:ptCount val="1"/>
              <c:pt idx="0">
                <c:v>98.1</c:v>
              </c:pt>
            </c:numLit>
          </c:xVal>
          <c:yVal>
            <c:numLit>
              <c:formatCode>General</c:formatCode>
              <c:ptCount val="1"/>
              <c:pt idx="0">
                <c:v>22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295A-42A1-821B-5CEBFFA82F69}"/>
            </c:ext>
          </c:extLst>
        </c:ser>
        <c:ser>
          <c:idx val="22"/>
          <c:order val="22"/>
          <c:tx>
            <c:v>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98.35</c:v>
              </c:pt>
            </c:numLit>
          </c:xVal>
          <c:yVal>
            <c:numLit>
              <c:formatCode>General</c:formatCode>
              <c:ptCount val="1"/>
              <c:pt idx="0">
                <c:v>23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295A-42A1-821B-5CEBFFA82F69}"/>
            </c:ext>
          </c:extLst>
        </c:ser>
        <c:ser>
          <c:idx val="23"/>
          <c:order val="23"/>
          <c:tx>
            <c:v>PR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98.94</c:v>
              </c:pt>
            </c:numLit>
          </c:xVal>
          <c:yVal>
            <c:numLit>
              <c:formatCode>General</c:formatCode>
              <c:ptCount val="1"/>
              <c:pt idx="0">
                <c:v>24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295A-42A1-821B-5CEBFFA82F69}"/>
            </c:ext>
          </c:extLst>
        </c:ser>
        <c:ser>
          <c:idx val="24"/>
          <c:order val="24"/>
          <c:tx>
            <c:v>RS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98.95</c:v>
              </c:pt>
            </c:numLit>
          </c:xVal>
          <c:yVal>
            <c:numLit>
              <c:formatCode>General</c:formatCode>
              <c:ptCount val="1"/>
              <c:pt idx="0">
                <c:v>25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295A-42A1-821B-5CEBFFA82F69}"/>
            </c:ext>
          </c:extLst>
        </c:ser>
        <c:ser>
          <c:idx val="25"/>
          <c:order val="25"/>
          <c:tx>
            <c:v>RJ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99.32</c:v>
              </c:pt>
            </c:numLit>
          </c:xVal>
          <c:yVal>
            <c:numLit>
              <c:formatCode>General</c:formatCode>
              <c:ptCount val="1"/>
              <c:pt idx="0">
                <c:v>26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295A-42A1-821B-5CEBFFA82F69}"/>
            </c:ext>
          </c:extLst>
        </c:ser>
        <c:ser>
          <c:idx val="26"/>
          <c:order val="26"/>
          <c:tx>
            <c:v>SP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99.49</c:v>
              </c:pt>
            </c:numLit>
          </c:xVal>
          <c:yVal>
            <c:numLit>
              <c:formatCode>General</c:formatCode>
              <c:ptCount val="1"/>
              <c:pt idx="0">
                <c:v>27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295A-42A1-821B-5CEBFFA82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732800"/>
        <c:axId val="70739072"/>
      </c:scatterChart>
      <c:valAx>
        <c:axId val="7073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dirty="0" err="1"/>
                  <a:t>Percentual</a:t>
                </a:r>
                <a:r>
                  <a:rPr lang="en-US" sz="1600" dirty="0"/>
                  <a:t> de </a:t>
                </a:r>
                <a:r>
                  <a:rPr lang="en-US" sz="1600" dirty="0" err="1"/>
                  <a:t>cobertura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Fonte: IBGE/COPIS – </a:t>
                </a:r>
                <a:r>
                  <a:rPr lang="en-US" dirty="0" err="1"/>
                  <a:t>Elaboração</a:t>
                </a:r>
                <a:r>
                  <a:rPr lang="en-US" dirty="0"/>
                  <a:t>: MS/SVS/CGIAE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70739072"/>
        <c:crosses val="autoZero"/>
        <c:crossBetween val="midCat"/>
      </c:valAx>
      <c:valAx>
        <c:axId val="70739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732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400" dirty="0" err="1"/>
              <a:t>Registrados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cartórios</a:t>
            </a:r>
            <a:r>
              <a:rPr lang="en-US" sz="2400" dirty="0"/>
              <a:t> e </a:t>
            </a:r>
            <a:r>
              <a:rPr lang="en-US" sz="2400" dirty="0" err="1"/>
              <a:t>não</a:t>
            </a:r>
            <a:r>
              <a:rPr lang="en-US" sz="2400" dirty="0"/>
              <a:t> no SIM </a:t>
            </a:r>
            <a:r>
              <a:rPr lang="en-US" sz="2400" dirty="0" err="1"/>
              <a:t>em</a:t>
            </a:r>
            <a:r>
              <a:rPr lang="en-US" sz="2400" dirty="0"/>
              <a:t> 2015</a:t>
            </a:r>
          </a:p>
        </c:rich>
      </c:tx>
      <c:layout>
        <c:manualLayout>
          <c:xMode val="edge"/>
          <c:yMode val="edge"/>
          <c:x val="0.12433488855499952"/>
          <c:y val="5.217271633961151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2062</c:v>
              </c:pt>
            </c:numLit>
          </c:xVal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68-4F7E-8A24-2C1C13D41615}"/>
            </c:ext>
          </c:extLst>
        </c:ser>
        <c:ser>
          <c:idx val="1"/>
          <c:order val="1"/>
          <c:tx>
            <c:v>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2291</c:v>
              </c:pt>
            </c:numLit>
          </c:xVal>
          <c:yVal>
            <c:numLit>
              <c:formatCode>General</c:formatCode>
              <c:ptCount val="1"/>
              <c:pt idx="0">
                <c:v>2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A68-4F7E-8A24-2C1C13D41615}"/>
            </c:ext>
          </c:extLst>
        </c:ser>
        <c:ser>
          <c:idx val="2"/>
          <c:order val="2"/>
          <c:tx>
            <c:v>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3737</c:v>
              </c:pt>
            </c:numLit>
          </c:xVal>
          <c:yVal>
            <c:numLit>
              <c:formatCode>General</c:formatCode>
              <c:ptCount val="1"/>
              <c:pt idx="0">
                <c:v>3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A68-4F7E-8A24-2C1C13D41615}"/>
            </c:ext>
          </c:extLst>
        </c:ser>
        <c:ser>
          <c:idx val="3"/>
          <c:order val="3"/>
          <c:tx>
            <c:v>SE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6159</c:v>
              </c:pt>
            </c:numLit>
          </c:xVal>
          <c:yVal>
            <c:numLit>
              <c:formatCode>General</c:formatCode>
              <c:ptCount val="1"/>
              <c:pt idx="0">
                <c:v>4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A68-4F7E-8A24-2C1C13D41615}"/>
            </c:ext>
          </c:extLst>
        </c:ser>
        <c:ser>
          <c:idx val="4"/>
          <c:order val="4"/>
          <c:tx>
            <c:v>NE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15117</c:v>
              </c:pt>
            </c:numLit>
          </c:xVal>
          <c:yVal>
            <c:numLit>
              <c:formatCode>General</c:formatCode>
              <c:ptCount val="1"/>
              <c:pt idx="0">
                <c:v>5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A68-4F7E-8A24-2C1C13D41615}"/>
            </c:ext>
          </c:extLst>
        </c:ser>
        <c:ser>
          <c:idx val="5"/>
          <c:order val="5"/>
          <c:tx>
            <c:v>BR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Lit>
              <c:formatCode>General</c:formatCode>
              <c:ptCount val="1"/>
              <c:pt idx="0">
                <c:v>29912</c:v>
              </c:pt>
            </c:numLit>
          </c:xVal>
          <c:yVal>
            <c:numLit>
              <c:formatCode>General</c:formatCode>
              <c:ptCount val="1"/>
              <c:pt idx="0">
                <c:v>6</c:v>
              </c:pt>
            </c:numLit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6A68-4F7E-8A24-2C1C13D41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85376"/>
        <c:axId val="70887296"/>
      </c:scatterChart>
      <c:valAx>
        <c:axId val="7088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dirty="0" err="1"/>
                  <a:t>Óbitos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400" dirty="0"/>
                  <a:t>Fonte: IBGE/COPIS – </a:t>
                </a:r>
                <a:r>
                  <a:rPr lang="en-US" sz="1400" dirty="0" err="1"/>
                  <a:t>Elaboração</a:t>
                </a:r>
                <a:r>
                  <a:rPr lang="en-US" sz="1400" dirty="0"/>
                  <a:t>: MS/SVS/CGIAE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70887296"/>
        <c:crosses val="autoZero"/>
        <c:crossBetween val="midCat"/>
      </c:valAx>
      <c:valAx>
        <c:axId val="70887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885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4FF17-23A6-497C-872F-14087A8CC3CF}" type="datetimeFigureOut">
              <a:rPr lang="pt-BR" smtClean="0"/>
              <a:t>04/10/2017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7D109-FCC4-4A00-93AF-4F3FDD2A6D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8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D109-FCC4-4A00-93AF-4F3FDD2A6D7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70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D109-FCC4-4A00-93AF-4F3FDD2A6D7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70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7D109-FCC4-4A00-93AF-4F3FDD2A6D7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70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5B64ACB-96CB-4545-9C1D-9B09351BB96D}" type="datetimeFigureOut">
              <a:rPr lang="en-US" altLang="pt-BR"/>
              <a:pPr/>
              <a:t>10/4/2017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56C9735-C4D5-4862-B3DA-2B94DB36E6D6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6942E4-98EA-4FB6-BE30-02E5C2FAEB05}" type="datetimeFigureOut">
              <a:rPr lang="en-US" altLang="pt-BR"/>
              <a:pPr/>
              <a:t>10/4/2017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48FB26-3587-46F8-827C-D44D1B05AF31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D026D35-AFE9-452C-A919-CD31B349A67F}" type="datetimeFigureOut">
              <a:rPr lang="en-US" altLang="pt-BR"/>
              <a:pPr/>
              <a:t>10/4/2017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E5D1A2-0E8A-466C-B95C-BAA62801D837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77BE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777BE"/>
                </a:solidFill>
              </a:defRPr>
            </a:lvl1pPr>
            <a:lvl2pPr>
              <a:defRPr baseline="0">
                <a:solidFill>
                  <a:srgbClr val="2777BE"/>
                </a:solidFill>
              </a:defRPr>
            </a:lvl2pPr>
            <a:lvl3pPr>
              <a:defRPr baseline="0">
                <a:solidFill>
                  <a:srgbClr val="2777BE"/>
                </a:solidFill>
              </a:defRPr>
            </a:lvl3pPr>
            <a:lvl4pPr>
              <a:defRPr baseline="0">
                <a:solidFill>
                  <a:srgbClr val="2777BE"/>
                </a:solidFill>
              </a:defRPr>
            </a:lvl4pPr>
            <a:lvl5pPr>
              <a:defRPr baseline="0">
                <a:solidFill>
                  <a:srgbClr val="2777BE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20D208-8E55-4383-B9EF-A1F85D6FD1D0}" type="datetimeFigureOut">
              <a:rPr lang="en-US" altLang="pt-BR"/>
              <a:pPr/>
              <a:t>10/4/2017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D98247-72F6-4108-9FDA-93B6384F54EB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D96FE2-4582-43D0-BA69-47D99342B0C8}" type="datetimeFigureOut">
              <a:rPr lang="en-US" altLang="pt-BR"/>
              <a:pPr/>
              <a:t>10/4/2017</a:t>
            </a:fld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7D8283-EF70-4518-ADFC-59F8A8D44DBE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B7E220-78DF-4E71-A24B-D140C71CF598}" type="datetimeFigureOut">
              <a:rPr lang="en-US" altLang="pt-BR"/>
              <a:pPr/>
              <a:t>10/4/2017</a:t>
            </a:fld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58267C-8D54-4CBE-9895-D9F3354E200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84722E-4DA9-4F9C-A5D4-5AF42EA9DBE3}" type="datetimeFigureOut">
              <a:rPr lang="en-US" altLang="pt-BR"/>
              <a:pPr/>
              <a:t>10/4/2017</a:t>
            </a:fld>
            <a:endParaRPr lang="en-US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BA9B65-982F-4EDC-AFB5-786FFB4B8809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436908-95B7-4DF9-9C76-115F407D42B4}" type="datetimeFigureOut">
              <a:rPr lang="en-US" altLang="pt-BR"/>
              <a:pPr/>
              <a:t>10/4/2017</a:t>
            </a:fld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8CC634-C727-4F5B-A735-3565D66B508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42367FB-372F-40AD-9B67-E03C89236E07}" type="datetimeFigureOut">
              <a:rPr lang="en-US" altLang="pt-BR"/>
              <a:pPr/>
              <a:t>10/4/2017</a:t>
            </a:fld>
            <a:endParaRPr lang="en-US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631E3B-769F-406F-93F1-3B830DFA3835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623FB77-52AE-4EF9-80DD-AD080F469D13}" type="datetimeFigureOut">
              <a:rPr lang="en-US" altLang="pt-BR"/>
              <a:pPr/>
              <a:t>10/4/2017</a:t>
            </a:fld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C0D8CF-298D-4662-AB09-0CFC8DB3F096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92F144-49E3-43AD-B142-22E6312C0D85}" type="datetimeFigureOut">
              <a:rPr lang="en-US" altLang="pt-BR"/>
              <a:pPr/>
              <a:t>10/4/2017</a:t>
            </a:fld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4BD83D-77B1-49F0-A837-DE476CE4FEB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Par%C3%A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denise.porto@saude.gov.br" TargetMode="External"/><Relationship Id="rId2" Type="http://schemas.openxmlformats.org/officeDocument/2006/relationships/hyperlink" Target="mailto:dacio.rabello@saude.gov.br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t.wikipedia.org/wiki/Par%C3%A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885950" y="47328"/>
            <a:ext cx="7057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0099"/>
                </a:solidFill>
              </a:rPr>
              <a:t>Número de registros presentes nos Cartórios, e ausentes no </a:t>
            </a:r>
            <a:r>
              <a:rPr lang="pt-BR" sz="2800" b="1" dirty="0" err="1">
                <a:solidFill>
                  <a:srgbClr val="FF0000"/>
                </a:solidFill>
              </a:rPr>
              <a:t>Sinasc</a:t>
            </a:r>
            <a:r>
              <a:rPr lang="pt-BR" sz="2800" dirty="0">
                <a:solidFill>
                  <a:srgbClr val="000099"/>
                </a:solidFill>
              </a:rPr>
              <a:t>, segundo </a:t>
            </a:r>
            <a:r>
              <a:rPr lang="pt-BR" sz="2800" b="1" dirty="0" smtClean="0">
                <a:solidFill>
                  <a:srgbClr val="FF0000"/>
                </a:solidFill>
              </a:rPr>
              <a:t>Regiões</a:t>
            </a:r>
            <a:r>
              <a:rPr lang="pt-BR" sz="2800" dirty="0" smtClean="0">
                <a:solidFill>
                  <a:srgbClr val="000099"/>
                </a:solidFill>
              </a:rPr>
              <a:t>, </a:t>
            </a:r>
            <a:r>
              <a:rPr lang="pt-BR" sz="2800" dirty="0">
                <a:solidFill>
                  <a:srgbClr val="000099"/>
                </a:solidFill>
              </a:rPr>
              <a:t>2015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6531" y="62984"/>
            <a:ext cx="1435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Nascidos Vivos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70" y="1637275"/>
            <a:ext cx="5559576" cy="334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268664" y="5456572"/>
            <a:ext cx="186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IBGE/COPIS e MS/SVS/CGIAE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0459" y="5258220"/>
            <a:ext cx="459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Total de registros só IBGE = 64.619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86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5868" y="1744404"/>
            <a:ext cx="30164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0099"/>
                </a:solidFill>
              </a:rPr>
              <a:t>Número de registros presentes nos Cartórios, e </a:t>
            </a:r>
            <a:r>
              <a:rPr lang="pt-BR" sz="2800" b="1" dirty="0">
                <a:solidFill>
                  <a:srgbClr val="FF0000"/>
                </a:solidFill>
              </a:rPr>
              <a:t>ausentes no </a:t>
            </a:r>
            <a:r>
              <a:rPr lang="pt-BR" sz="2800" b="1" dirty="0" err="1">
                <a:solidFill>
                  <a:srgbClr val="FF0000"/>
                </a:solidFill>
              </a:rPr>
              <a:t>Sinasc</a:t>
            </a:r>
            <a:r>
              <a:rPr lang="pt-BR" sz="2800" dirty="0">
                <a:solidFill>
                  <a:srgbClr val="000099"/>
                </a:solidFill>
              </a:rPr>
              <a:t>, segundo </a:t>
            </a:r>
            <a:r>
              <a:rPr lang="pt-BR" sz="2800" dirty="0">
                <a:solidFill>
                  <a:srgbClr val="FF0000"/>
                </a:solidFill>
              </a:rPr>
              <a:t>Unidades Federadas</a:t>
            </a:r>
            <a:r>
              <a:rPr lang="pt-BR" sz="2800" dirty="0">
                <a:solidFill>
                  <a:srgbClr val="000099"/>
                </a:solidFill>
              </a:rPr>
              <a:t>, 2015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9669" y="62984"/>
            <a:ext cx="223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Nascidos Vivos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12" y="62984"/>
            <a:ext cx="5193425" cy="586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268664" y="5456572"/>
            <a:ext cx="186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IBGE/COPIS e MS/SVS/CGIAE</a:t>
            </a:r>
          </a:p>
        </p:txBody>
      </p:sp>
    </p:spTree>
    <p:extLst>
      <p:ext uri="{BB962C8B-B14F-4D97-AF65-F5344CB8AC3E}">
        <p14:creationId xmlns:p14="http://schemas.microsoft.com/office/powerpoint/2010/main" val="25463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485900"/>
            <a:ext cx="6034617" cy="4525963"/>
          </a:xfrm>
        </p:spPr>
      </p:pic>
      <p:sp>
        <p:nvSpPr>
          <p:cNvPr id="5" name="Retângulo 4"/>
          <p:cNvSpPr/>
          <p:nvPr/>
        </p:nvSpPr>
        <p:spPr>
          <a:xfrm>
            <a:off x="69669" y="714078"/>
            <a:ext cx="8874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0099"/>
                </a:solidFill>
              </a:rPr>
              <a:t>Número de registros presentes nos Cartórios, e ausentes no </a:t>
            </a:r>
            <a:r>
              <a:rPr lang="pt-BR" sz="2800" b="1" dirty="0" err="1">
                <a:solidFill>
                  <a:srgbClr val="FF0000"/>
                </a:solidFill>
              </a:rPr>
              <a:t>Sinasc</a:t>
            </a:r>
            <a:r>
              <a:rPr lang="pt-BR" sz="2800" dirty="0">
                <a:solidFill>
                  <a:srgbClr val="000099"/>
                </a:solidFill>
              </a:rPr>
              <a:t>, segundo </a:t>
            </a:r>
            <a:r>
              <a:rPr lang="pt-BR" sz="2800" b="1" dirty="0">
                <a:solidFill>
                  <a:srgbClr val="FF0000"/>
                </a:solidFill>
              </a:rPr>
              <a:t>Capitais dos Estados</a:t>
            </a:r>
            <a:r>
              <a:rPr lang="pt-BR" sz="2800" dirty="0">
                <a:solidFill>
                  <a:srgbClr val="000099"/>
                </a:solidFill>
              </a:rPr>
              <a:t>, 2015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9669" y="62984"/>
            <a:ext cx="223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Nascidos Vivos</a:t>
            </a:r>
          </a:p>
        </p:txBody>
      </p:sp>
    </p:spTree>
    <p:extLst>
      <p:ext uri="{BB962C8B-B14F-4D97-AF65-F5344CB8AC3E}">
        <p14:creationId xmlns:p14="http://schemas.microsoft.com/office/powerpoint/2010/main" val="36958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358" y="544434"/>
            <a:ext cx="9099641" cy="795635"/>
          </a:xfrm>
        </p:spPr>
        <p:txBody>
          <a:bodyPr/>
          <a:lstStyle/>
          <a:p>
            <a:r>
              <a:rPr lang="pt-BR" sz="2000" dirty="0"/>
              <a:t>Cobertura </a:t>
            </a:r>
            <a:r>
              <a:rPr lang="pt-BR" sz="2000" dirty="0" smtClean="0"/>
              <a:t>atual e cobertura potencial do </a:t>
            </a:r>
            <a:r>
              <a:rPr lang="pt-BR" sz="2000" b="1" dirty="0" err="1">
                <a:solidFill>
                  <a:srgbClr val="FF0000"/>
                </a:solidFill>
              </a:rPr>
              <a:t>Sinasc</a:t>
            </a:r>
            <a:r>
              <a:rPr lang="pt-BR" sz="2000" dirty="0"/>
              <a:t>, a partir do </a:t>
            </a:r>
            <a:r>
              <a:rPr lang="pt-BR" sz="2000" dirty="0" smtClean="0"/>
              <a:t>resgate de nascidos presentes nos cartórios, </a:t>
            </a:r>
            <a:r>
              <a:rPr lang="pt-BR" sz="2000" b="1" dirty="0">
                <a:solidFill>
                  <a:srgbClr val="FF0000"/>
                </a:solidFill>
              </a:rPr>
              <a:t>Unidades da Federação</a:t>
            </a:r>
            <a:r>
              <a:rPr lang="pt-BR" sz="2000" dirty="0"/>
              <a:t>, 2015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6531" y="62984"/>
            <a:ext cx="252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Nascidos Vivos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" y="1655762"/>
            <a:ext cx="9039795" cy="410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851228" y="5155324"/>
            <a:ext cx="12792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IBGE/COPIS e MS/SVS/CGIAE</a:t>
            </a:r>
          </a:p>
        </p:txBody>
      </p:sp>
    </p:spTree>
    <p:extLst>
      <p:ext uri="{BB962C8B-B14F-4D97-AF65-F5344CB8AC3E}">
        <p14:creationId xmlns:p14="http://schemas.microsoft.com/office/powerpoint/2010/main" val="7404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Método de Captura/Recaptura</a:t>
            </a:r>
            <a:br>
              <a:rPr lang="pt-BR" sz="3600" dirty="0"/>
            </a:br>
            <a:r>
              <a:rPr lang="pt-BR" sz="3600" dirty="0"/>
              <a:t>Óbitos em 2015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16363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rgbClr val="000099"/>
                </a:solidFill>
              </a:rPr>
              <a:t>Ministério da Saúde: 1.297.169 no SIM </a:t>
            </a:r>
          </a:p>
          <a:p>
            <a:r>
              <a:rPr lang="pt-BR" sz="2800" dirty="0">
                <a:solidFill>
                  <a:srgbClr val="000099"/>
                </a:solidFill>
              </a:rPr>
              <a:t>IBGE: 1.258.054 registrados em cartório</a:t>
            </a:r>
          </a:p>
          <a:p>
            <a:endParaRPr lang="pt-BR" sz="2800" dirty="0"/>
          </a:p>
          <a:p>
            <a:pPr marL="0" indent="0">
              <a:buNone/>
            </a:pPr>
            <a:r>
              <a:rPr lang="pt-BR" dirty="0" err="1"/>
              <a:t>Linkage</a:t>
            </a:r>
            <a:r>
              <a:rPr lang="pt-BR" dirty="0"/>
              <a:t> realizado pelo IBGE: </a:t>
            </a:r>
          </a:p>
          <a:p>
            <a:r>
              <a:rPr lang="pt-BR" dirty="0"/>
              <a:t>DO+Chave+9 dígitos</a:t>
            </a:r>
          </a:p>
          <a:p>
            <a:r>
              <a:rPr lang="pt-BR" dirty="0"/>
              <a:t>Chave: Data do óbito, sexo, UF e município de residência do falecido, e Local do óbito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5" name="AutoShape 12" descr="https://upload.wikimedia.org/wikipedia/commons/thumb/5/59/Bandeira_de_Pernambuco.svg/20px-Bandeira_de_Pernambuco.svg.png"/>
          <p:cNvSpPr>
            <a:spLocks noChangeAspect="1" noChangeArrowheads="1"/>
          </p:cNvSpPr>
          <p:nvPr/>
        </p:nvSpPr>
        <p:spPr bwMode="auto">
          <a:xfrm>
            <a:off x="2732088" y="54102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" name="AutoShape 13" descr="https://upload.wikimedia.org/wikipedia/commons/thumb/2/2e/Bandeira_do_Cear%C3%A1.svg/20px-Bandeira_do_Cear%C3%A1.svg.png"/>
          <p:cNvSpPr>
            <a:spLocks noChangeAspect="1" noChangeArrowheads="1"/>
          </p:cNvSpPr>
          <p:nvPr/>
        </p:nvSpPr>
        <p:spPr bwMode="auto">
          <a:xfrm>
            <a:off x="2732088" y="56388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AutoShape 14" descr="https://upload.wikimedia.org/wikipedia/commons/thumb/3/30/Bandeira_do_Rio_Grande_do_Norte.svg/20px-Bandeira_do_Rio_Grande_do_Norte.svg.png"/>
          <p:cNvSpPr>
            <a:spLocks noChangeAspect="1" noChangeArrowheads="1"/>
          </p:cNvSpPr>
          <p:nvPr/>
        </p:nvSpPr>
        <p:spPr bwMode="auto">
          <a:xfrm>
            <a:off x="2732088" y="5972175"/>
            <a:ext cx="2190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" name="AutoShape 15" descr="https://upload.wikimedia.org/wikipedia/commons/thumb/8/88/Bandeira_de_Alagoas.svg/20px-Bandeira_de_Alagoas.svg.png"/>
          <p:cNvSpPr>
            <a:spLocks noChangeAspect="1" noChangeArrowheads="1"/>
          </p:cNvSpPr>
          <p:nvPr/>
        </p:nvSpPr>
        <p:spPr bwMode="auto">
          <a:xfrm>
            <a:off x="2732088" y="609600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" name="AutoShape 16" descr="https://upload.wikimedia.org/wikipedia/commons/thumb/b/be/Bandeira_de_Sergipe.svg/20px-Bandeira_de_Sergipe.svg.png"/>
          <p:cNvSpPr>
            <a:spLocks noChangeAspect="1" noChangeArrowheads="1"/>
          </p:cNvSpPr>
          <p:nvPr/>
        </p:nvSpPr>
        <p:spPr bwMode="auto">
          <a:xfrm>
            <a:off x="2732088" y="63246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AutoShape 17" descr="Pará">
            <a:hlinkClick r:id="rId2" tooltip="Pará"/>
          </p:cNvPr>
          <p:cNvSpPr>
            <a:spLocks noChangeAspect="1" noChangeArrowheads="1"/>
          </p:cNvSpPr>
          <p:nvPr/>
        </p:nvSpPr>
        <p:spPr bwMode="auto">
          <a:xfrm>
            <a:off x="2732088" y="655320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" name="AutoShape 18" descr="https://upload.wikimedia.org/wikipedia/commons/thumb/f/ff/Bandeira_do_Tocantins.svg/20px-Bandeira_do_Tocantins.svg.png"/>
          <p:cNvSpPr>
            <a:spLocks noChangeAspect="1" noChangeArrowheads="1"/>
          </p:cNvSpPr>
          <p:nvPr/>
        </p:nvSpPr>
        <p:spPr bwMode="auto">
          <a:xfrm>
            <a:off x="2732088" y="67818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" name="AutoShape 19" descr="https://upload.wikimedia.org/wikipedia/commons/thumb/6/6b/Bandeira_do_Amazonas.svg/20px-Bandeira_do_Amazonas.svg.png"/>
          <p:cNvSpPr>
            <a:spLocks noChangeAspect="1" noChangeArrowheads="1"/>
          </p:cNvSpPr>
          <p:nvPr/>
        </p:nvSpPr>
        <p:spPr bwMode="auto">
          <a:xfrm>
            <a:off x="2732088" y="70104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" name="AutoShape 20" descr="https://upload.wikimedia.org/wikipedia/commons/thumb/f/fa/Bandeira_de_Rond%C3%B4nia.svg/20px-Bandeira_de_Rond%C3%B4nia.svg.png"/>
          <p:cNvSpPr>
            <a:spLocks noChangeAspect="1" noChangeArrowheads="1"/>
          </p:cNvSpPr>
          <p:nvPr/>
        </p:nvSpPr>
        <p:spPr bwMode="auto">
          <a:xfrm>
            <a:off x="2732088" y="72390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" name="AutoShape 22" descr="https://upload.wikimedia.org/wikipedia/commons/thumb/0/0c/Bandeira_do_Amap%C3%A1.svg/20px-Bandeira_do_Amap%C3%A1.svg.png"/>
          <p:cNvSpPr>
            <a:spLocks noChangeAspect="1" noChangeArrowheads="1"/>
          </p:cNvSpPr>
          <p:nvPr/>
        </p:nvSpPr>
        <p:spPr bwMode="auto">
          <a:xfrm>
            <a:off x="2732088" y="76962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" name="AutoShape 23" descr="https://upload.wikimedia.org/wikipedia/commons/thumb/9/98/Bandeira_de_Roraima.svg/20px-Bandeira_de_Roraima.svg.png"/>
          <p:cNvSpPr>
            <a:spLocks noChangeAspect="1" noChangeArrowheads="1"/>
          </p:cNvSpPr>
          <p:nvPr/>
        </p:nvSpPr>
        <p:spPr bwMode="auto">
          <a:xfrm>
            <a:off x="2732088" y="792480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" name="AutoShape 24" descr="https://upload.wikimedia.org/wikipedia/commons/thumb/0/0e/Bandeira_de_Goi%C3%A1s.svg/20px-Bandeira_de_Goi%C3%A1s.svg.png"/>
          <p:cNvSpPr>
            <a:spLocks noChangeAspect="1" noChangeArrowheads="1"/>
          </p:cNvSpPr>
          <p:nvPr/>
        </p:nvSpPr>
        <p:spPr bwMode="auto">
          <a:xfrm>
            <a:off x="2732088" y="81534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" name="AutoShape 25" descr="https://upload.wikimedia.org/wikipedia/commons/thumb/0/0b/Bandeira_de_Mato_Grosso.svg/20px-Bandeira_de_Mato_Grosso.svg.png"/>
          <p:cNvSpPr>
            <a:spLocks noChangeAspect="1" noChangeArrowheads="1"/>
          </p:cNvSpPr>
          <p:nvPr/>
        </p:nvSpPr>
        <p:spPr bwMode="auto">
          <a:xfrm>
            <a:off x="2732088" y="83820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0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Captura–recaptura Óbitos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450" y="1371600"/>
            <a:ext cx="8820150" cy="4671715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1981200" y="2183456"/>
            <a:ext cx="3533775" cy="30552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3424901" y="2114549"/>
            <a:ext cx="3879417" cy="31242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57200" y="1638300"/>
            <a:ext cx="8229600" cy="421005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754884" y="3143250"/>
            <a:ext cx="1571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Ambas</a:t>
            </a:r>
          </a:p>
          <a:p>
            <a:pPr algn="ctr"/>
            <a:r>
              <a:rPr lang="pt-BR" sz="2400" dirty="0"/>
              <a:t>fontes</a:t>
            </a:r>
          </a:p>
          <a:p>
            <a:pPr algn="ctr"/>
            <a:r>
              <a:rPr lang="pt-BR" sz="2400" dirty="0"/>
              <a:t>1.226.500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314575" y="3426766"/>
            <a:ext cx="1167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Só IBGE</a:t>
            </a:r>
          </a:p>
          <a:p>
            <a:r>
              <a:rPr lang="pt-BR" sz="2400" dirty="0"/>
              <a:t>31.557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657850" y="3300710"/>
            <a:ext cx="146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Só SIM</a:t>
            </a:r>
          </a:p>
          <a:p>
            <a:r>
              <a:rPr lang="pt-BR" sz="2400" dirty="0"/>
              <a:t>71.012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058025" y="1809749"/>
            <a:ext cx="1533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0099"/>
                </a:solidFill>
              </a:rPr>
              <a:t>MS </a:t>
            </a:r>
          </a:p>
          <a:p>
            <a:pPr algn="ctr"/>
            <a:r>
              <a:rPr lang="pt-BR" sz="2400" dirty="0">
                <a:solidFill>
                  <a:srgbClr val="000099"/>
                </a:solidFill>
              </a:rPr>
              <a:t>94,5%</a:t>
            </a:r>
          </a:p>
          <a:p>
            <a:pPr algn="ctr"/>
            <a:r>
              <a:rPr lang="pt-BR" sz="2400" dirty="0">
                <a:solidFill>
                  <a:srgbClr val="000099"/>
                </a:solidFill>
              </a:rPr>
              <a:t>1.297.169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52450" y="1876334"/>
            <a:ext cx="1533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IBGE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</a:rPr>
              <a:t>97,5%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</a:rPr>
              <a:t>1.258.054</a:t>
            </a:r>
          </a:p>
        </p:txBody>
      </p:sp>
    </p:spTree>
    <p:extLst>
      <p:ext uri="{BB962C8B-B14F-4D97-AF65-F5344CB8AC3E}">
        <p14:creationId xmlns:p14="http://schemas.microsoft.com/office/powerpoint/2010/main" val="28670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856"/>
            <a:ext cx="6593831" cy="601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268664" y="5456572"/>
            <a:ext cx="186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IBGE/COPIS e MS/SVS/CGIAE</a:t>
            </a:r>
          </a:p>
        </p:txBody>
      </p:sp>
    </p:spTree>
    <p:extLst>
      <p:ext uri="{BB962C8B-B14F-4D97-AF65-F5344CB8AC3E}">
        <p14:creationId xmlns:p14="http://schemas.microsoft.com/office/powerpoint/2010/main" val="34973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09600" y="3889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 baseline="0">
                <a:solidFill>
                  <a:srgbClr val="2777BE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pt-BR" sz="2400" dirty="0"/>
              <a:t>Cobertura do </a:t>
            </a:r>
            <a:r>
              <a:rPr lang="pt-BR" sz="2400" b="1" dirty="0">
                <a:solidFill>
                  <a:srgbClr val="FF0000"/>
                </a:solidFill>
              </a:rPr>
              <a:t>SIM</a:t>
            </a:r>
            <a:r>
              <a:rPr lang="pt-BR" sz="2400" dirty="0"/>
              <a:t>, a partir do método de captura e recaptura, </a:t>
            </a:r>
            <a:r>
              <a:rPr lang="pt-BR" sz="2400" b="1" dirty="0">
                <a:solidFill>
                  <a:srgbClr val="FF0000"/>
                </a:solidFill>
              </a:rPr>
              <a:t>Brasil e Regiões</a:t>
            </a:r>
            <a:r>
              <a:rPr lang="pt-BR" sz="2400" dirty="0"/>
              <a:t>, 2015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Óbitos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FBE22DFF-D2F3-466A-95FD-C65C5BCC6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1348731"/>
              </p:ext>
            </p:extLst>
          </p:nvPr>
        </p:nvGraphicFramePr>
        <p:xfrm>
          <a:off x="402336" y="1105635"/>
          <a:ext cx="8497824" cy="486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14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358776"/>
            <a:ext cx="8229600" cy="1143000"/>
          </a:xfrm>
        </p:spPr>
        <p:txBody>
          <a:bodyPr/>
          <a:lstStyle/>
          <a:p>
            <a:r>
              <a:rPr lang="pt-BR" sz="2400" dirty="0"/>
              <a:t>Cobertura do </a:t>
            </a:r>
            <a:r>
              <a:rPr lang="pt-BR" sz="2400" b="1" dirty="0">
                <a:solidFill>
                  <a:srgbClr val="FF0000"/>
                </a:solidFill>
              </a:rPr>
              <a:t>SIM</a:t>
            </a:r>
            <a:r>
              <a:rPr lang="pt-BR" sz="2400" dirty="0"/>
              <a:t>, a partir do método de captura e recaptura, </a:t>
            </a:r>
            <a:r>
              <a:rPr lang="pt-BR" sz="2400" b="1" dirty="0">
                <a:solidFill>
                  <a:srgbClr val="FF0000"/>
                </a:solidFill>
              </a:rPr>
              <a:t>Unidades da Federação</a:t>
            </a:r>
            <a:r>
              <a:rPr lang="pt-BR" sz="2400" dirty="0"/>
              <a:t>, 2015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Óbitos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2EE705F8-3282-4A67-90ED-E93471AF6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076767"/>
              </p:ext>
            </p:extLst>
          </p:nvPr>
        </p:nvGraphicFramePr>
        <p:xfrm>
          <a:off x="402336" y="1105635"/>
          <a:ext cx="8497824" cy="501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66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84188"/>
            <a:ext cx="8229600" cy="1143000"/>
          </a:xfrm>
        </p:spPr>
        <p:txBody>
          <a:bodyPr/>
          <a:lstStyle/>
          <a:p>
            <a:r>
              <a:rPr lang="pt-BR" sz="2400" dirty="0"/>
              <a:t>Cobertura do </a:t>
            </a:r>
            <a:r>
              <a:rPr lang="pt-BR" sz="2400" b="1" dirty="0">
                <a:solidFill>
                  <a:srgbClr val="FF0000"/>
                </a:solidFill>
              </a:rPr>
              <a:t>SIM</a:t>
            </a:r>
            <a:r>
              <a:rPr lang="pt-BR" sz="2400" dirty="0"/>
              <a:t>, a partir do método de captura e recaptura, </a:t>
            </a:r>
            <a:r>
              <a:rPr lang="pt-BR" sz="2400" b="1" dirty="0">
                <a:solidFill>
                  <a:srgbClr val="FF0000"/>
                </a:solidFill>
              </a:rPr>
              <a:t>Capitais dos Estados</a:t>
            </a:r>
            <a:r>
              <a:rPr lang="pt-BR" sz="2400" dirty="0"/>
              <a:t>, 2015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Óbitos</a:t>
            </a:r>
          </a:p>
        </p:txBody>
      </p:sp>
    </p:spTree>
    <p:extLst>
      <p:ext uri="{BB962C8B-B14F-4D97-AF65-F5344CB8AC3E}">
        <p14:creationId xmlns:p14="http://schemas.microsoft.com/office/powerpoint/2010/main" val="38321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9545" y="258455"/>
            <a:ext cx="85344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2777BE"/>
                </a:solidFill>
                <a:latin typeface="Aller" pitchFamily="2" charset="0"/>
              </a:rPr>
              <a:t>Integração das Estatísticas vitais no Brasil </a:t>
            </a:r>
          </a:p>
          <a:p>
            <a:endParaRPr lang="pt-BR" sz="3200" b="1" dirty="0">
              <a:solidFill>
                <a:srgbClr val="2777BE"/>
              </a:solidFill>
              <a:latin typeface="Aller" pitchFamily="2" charset="0"/>
            </a:endParaRPr>
          </a:p>
          <a:p>
            <a:pPr algn="ctr"/>
            <a:endParaRPr lang="pt-BR" sz="3200" b="1" dirty="0">
              <a:solidFill>
                <a:srgbClr val="2777BE"/>
              </a:solidFill>
              <a:latin typeface="Aller" pitchFamily="2" charset="0"/>
            </a:endParaRPr>
          </a:p>
          <a:p>
            <a:pPr algn="ctr"/>
            <a:r>
              <a:rPr lang="pt-BR" sz="3200" b="1" dirty="0">
                <a:solidFill>
                  <a:srgbClr val="2777BE"/>
                </a:solidFill>
                <a:latin typeface="Aller" pitchFamily="2" charset="0"/>
              </a:rPr>
              <a:t>Potencial da integração das duas </a:t>
            </a:r>
            <a:r>
              <a:rPr lang="pt-BR" sz="3200" b="1" dirty="0" smtClean="0">
                <a:solidFill>
                  <a:srgbClr val="2777BE"/>
                </a:solidFill>
                <a:latin typeface="Aller" pitchFamily="2" charset="0"/>
              </a:rPr>
              <a:t>fontes Saúde </a:t>
            </a:r>
            <a:r>
              <a:rPr lang="pt-BR" sz="3200" b="1" dirty="0">
                <a:solidFill>
                  <a:srgbClr val="2777BE"/>
                </a:solidFill>
                <a:latin typeface="Aller" pitchFamily="2" charset="0"/>
              </a:rPr>
              <a:t>x </a:t>
            </a:r>
            <a:r>
              <a:rPr lang="pt-BR" sz="3200" b="1" dirty="0" smtClean="0">
                <a:solidFill>
                  <a:srgbClr val="2777BE"/>
                </a:solidFill>
                <a:latin typeface="Aller" pitchFamily="2" charset="0"/>
              </a:rPr>
              <a:t>Registro Civil (</a:t>
            </a:r>
            <a:r>
              <a:rPr lang="pt-BR" sz="3200" b="1" dirty="0">
                <a:solidFill>
                  <a:srgbClr val="2777BE"/>
                </a:solidFill>
                <a:latin typeface="Aller" pitchFamily="2" charset="0"/>
              </a:rPr>
              <a:t>RC), a partir de </a:t>
            </a:r>
            <a:r>
              <a:rPr lang="pt-BR" sz="3200" b="1" dirty="0" smtClean="0">
                <a:solidFill>
                  <a:srgbClr val="2777BE"/>
                </a:solidFill>
                <a:latin typeface="Aller" pitchFamily="2" charset="0"/>
              </a:rPr>
              <a:t>uma análise </a:t>
            </a:r>
            <a:r>
              <a:rPr lang="pt-BR" sz="3200" b="1" dirty="0">
                <a:solidFill>
                  <a:srgbClr val="2777BE"/>
                </a:solidFill>
                <a:latin typeface="Aller" pitchFamily="2" charset="0"/>
              </a:rPr>
              <a:t>das cobertura de SIM e </a:t>
            </a:r>
            <a:r>
              <a:rPr lang="pt-BR" sz="3200" b="1" dirty="0" err="1">
                <a:solidFill>
                  <a:srgbClr val="2777BE"/>
                </a:solidFill>
                <a:latin typeface="Aller" pitchFamily="2" charset="0"/>
              </a:rPr>
              <a:t>Sinasc</a:t>
            </a:r>
            <a:r>
              <a:rPr lang="pt-BR" sz="3200" b="1" dirty="0">
                <a:solidFill>
                  <a:srgbClr val="2777BE"/>
                </a:solidFill>
                <a:latin typeface="Aller" pitchFamily="2" charset="0"/>
              </a:rPr>
              <a:t> </a:t>
            </a:r>
            <a:r>
              <a:rPr lang="pt-BR" sz="3200" b="1" dirty="0" smtClean="0">
                <a:solidFill>
                  <a:srgbClr val="2777BE"/>
                </a:solidFill>
                <a:latin typeface="Aller" pitchFamily="2" charset="0"/>
              </a:rPr>
              <a:t>estimadas pelo método </a:t>
            </a:r>
            <a:r>
              <a:rPr lang="pt-BR" sz="3200" b="1" dirty="0">
                <a:solidFill>
                  <a:srgbClr val="2777BE"/>
                </a:solidFill>
                <a:latin typeface="Aller" pitchFamily="2" charset="0"/>
              </a:rPr>
              <a:t>de Captura e </a:t>
            </a:r>
            <a:r>
              <a:rPr lang="pt-BR" sz="3200" b="1" dirty="0" smtClean="0">
                <a:solidFill>
                  <a:srgbClr val="2777BE"/>
                </a:solidFill>
                <a:latin typeface="Aller" pitchFamily="2" charset="0"/>
              </a:rPr>
              <a:t>Recaptura</a:t>
            </a:r>
          </a:p>
          <a:p>
            <a:r>
              <a:rPr lang="pt-BR" sz="3200" b="1" dirty="0" smtClean="0">
                <a:solidFill>
                  <a:srgbClr val="2777BE"/>
                </a:solidFill>
                <a:latin typeface="Aller" pitchFamily="2" charset="0"/>
              </a:rPr>
              <a:t> </a:t>
            </a:r>
            <a:endParaRPr lang="pt-BR" sz="3200" b="1" dirty="0">
              <a:solidFill>
                <a:srgbClr val="2777BE"/>
              </a:solidFill>
              <a:latin typeface="Aller" pitchFamily="2" charset="0"/>
            </a:endParaRPr>
          </a:p>
          <a:p>
            <a:pPr algn="ctr"/>
            <a:r>
              <a:rPr lang="pt-BR" b="1" dirty="0" smtClean="0">
                <a:solidFill>
                  <a:srgbClr val="2777BE"/>
                </a:solidFill>
                <a:latin typeface="Aller" pitchFamily="2" charset="0"/>
              </a:rPr>
              <a:t>Coordenação Geral de Informações e Análises Epidemiológicas – CGIAE</a:t>
            </a:r>
          </a:p>
          <a:p>
            <a:pPr algn="ctr"/>
            <a:r>
              <a:rPr lang="pt-BR" b="1" dirty="0" smtClean="0">
                <a:solidFill>
                  <a:srgbClr val="2777BE"/>
                </a:solidFill>
                <a:latin typeface="Aller" pitchFamily="2" charset="0"/>
              </a:rPr>
              <a:t>Departamento de Vigilância de Doenças e </a:t>
            </a:r>
          </a:p>
          <a:p>
            <a:pPr algn="ctr"/>
            <a:r>
              <a:rPr lang="pt-BR" b="1" dirty="0" smtClean="0">
                <a:solidFill>
                  <a:srgbClr val="2777BE"/>
                </a:solidFill>
                <a:latin typeface="Aller" pitchFamily="2" charset="0"/>
              </a:rPr>
              <a:t>Agravos Não Transmissíveis – DANTPS</a:t>
            </a:r>
          </a:p>
          <a:p>
            <a:pPr algn="ctr"/>
            <a:r>
              <a:rPr lang="pt-BR" b="1" dirty="0" smtClean="0">
                <a:solidFill>
                  <a:srgbClr val="2777BE"/>
                </a:solidFill>
                <a:latin typeface="Aller" pitchFamily="2" charset="0"/>
              </a:rPr>
              <a:t>Secretaria de Vigilância em Saúde</a:t>
            </a:r>
          </a:p>
          <a:p>
            <a:pPr algn="ctr"/>
            <a:r>
              <a:rPr lang="pt-BR" b="1" dirty="0" smtClean="0">
                <a:solidFill>
                  <a:srgbClr val="2777BE"/>
                </a:solidFill>
                <a:latin typeface="Aller" pitchFamily="2" charset="0"/>
              </a:rPr>
              <a:t>Ministério da saúde</a:t>
            </a:r>
            <a:endParaRPr lang="pt-BR" b="1" dirty="0">
              <a:solidFill>
                <a:srgbClr val="2777BE"/>
              </a:solidFill>
              <a:latin typeface="Aller" pitchFamily="2" charset="0"/>
            </a:endParaRPr>
          </a:p>
          <a:p>
            <a:endParaRPr lang="pt-BR" sz="3200" b="1" dirty="0">
              <a:solidFill>
                <a:srgbClr val="2777BE"/>
              </a:solidFill>
              <a:latin typeface="All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9669" y="306126"/>
            <a:ext cx="8874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0099"/>
                </a:solidFill>
              </a:rPr>
              <a:t>Número de registros presentes nos Cartórios, e ausentes no </a:t>
            </a:r>
            <a:r>
              <a:rPr lang="pt-BR" sz="2800" b="1" dirty="0">
                <a:solidFill>
                  <a:srgbClr val="FF0000"/>
                </a:solidFill>
              </a:rPr>
              <a:t>SIM</a:t>
            </a:r>
            <a:r>
              <a:rPr lang="pt-BR" sz="2800" dirty="0">
                <a:solidFill>
                  <a:srgbClr val="000099"/>
                </a:solidFill>
              </a:rPr>
              <a:t>, segundo </a:t>
            </a:r>
            <a:r>
              <a:rPr lang="pt-BR" sz="2800" b="1" dirty="0">
                <a:solidFill>
                  <a:srgbClr val="FF0000"/>
                </a:solidFill>
              </a:rPr>
              <a:t>Regiões e Brasil</a:t>
            </a:r>
            <a:r>
              <a:rPr lang="pt-BR" sz="2800" dirty="0">
                <a:solidFill>
                  <a:srgbClr val="000099"/>
                </a:solidFill>
              </a:rPr>
              <a:t>, 2015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Óbitos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C57BD020-B61B-4966-8CB0-3BE4A3AD1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033910"/>
              </p:ext>
            </p:extLst>
          </p:nvPr>
        </p:nvGraphicFramePr>
        <p:xfrm>
          <a:off x="402336" y="1105635"/>
          <a:ext cx="8497824" cy="486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80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9669" y="1047519"/>
            <a:ext cx="35721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0099"/>
                </a:solidFill>
              </a:rPr>
              <a:t>Número de registros presentes nos Cartórios, e ausentes no </a:t>
            </a:r>
            <a:r>
              <a:rPr lang="pt-BR" sz="2800" b="1" dirty="0">
                <a:solidFill>
                  <a:srgbClr val="FF0000"/>
                </a:solidFill>
              </a:rPr>
              <a:t>SIM</a:t>
            </a:r>
            <a:r>
              <a:rPr lang="pt-BR" sz="2800" dirty="0">
                <a:solidFill>
                  <a:srgbClr val="000099"/>
                </a:solidFill>
              </a:rPr>
              <a:t>, segundo </a:t>
            </a:r>
            <a:r>
              <a:rPr lang="pt-BR" sz="2800" dirty="0">
                <a:solidFill>
                  <a:srgbClr val="FF0000"/>
                </a:solidFill>
              </a:rPr>
              <a:t>Unidades Federadas</a:t>
            </a:r>
            <a:r>
              <a:rPr lang="pt-BR" sz="2800" dirty="0">
                <a:solidFill>
                  <a:srgbClr val="000099"/>
                </a:solidFill>
              </a:rPr>
              <a:t>, 2015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Óbitos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29" y="523220"/>
            <a:ext cx="45847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073174" y="5456572"/>
            <a:ext cx="186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IBGE/COPIS e MS/SVS/CGIAE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9669" y="4274602"/>
            <a:ext cx="386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Total de DO só IBGE = 31.557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170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91" y="1600200"/>
            <a:ext cx="6034617" cy="4525963"/>
          </a:xfrm>
        </p:spPr>
      </p:pic>
      <p:sp>
        <p:nvSpPr>
          <p:cNvPr id="5" name="Retângulo 4"/>
          <p:cNvSpPr/>
          <p:nvPr/>
        </p:nvSpPr>
        <p:spPr>
          <a:xfrm>
            <a:off x="222069" y="515898"/>
            <a:ext cx="88740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0099"/>
                </a:solidFill>
              </a:rPr>
              <a:t>Número de registros presentes nos Cartórios, e ausentes no </a:t>
            </a:r>
            <a:r>
              <a:rPr lang="pt-BR" sz="2800" b="1" dirty="0">
                <a:solidFill>
                  <a:srgbClr val="FF0000"/>
                </a:solidFill>
              </a:rPr>
              <a:t>SIM</a:t>
            </a:r>
            <a:r>
              <a:rPr lang="pt-BR" sz="2800" dirty="0">
                <a:solidFill>
                  <a:srgbClr val="000099"/>
                </a:solidFill>
              </a:rPr>
              <a:t>, segundo </a:t>
            </a:r>
            <a:r>
              <a:rPr lang="pt-BR" sz="2800" b="1" dirty="0">
                <a:solidFill>
                  <a:srgbClr val="FF0000"/>
                </a:solidFill>
              </a:rPr>
              <a:t>Capitais dos Estados</a:t>
            </a:r>
            <a:r>
              <a:rPr lang="pt-BR" sz="2800" dirty="0">
                <a:solidFill>
                  <a:srgbClr val="000099"/>
                </a:solidFill>
              </a:rPr>
              <a:t>, 2015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Óbitos</a:t>
            </a:r>
          </a:p>
        </p:txBody>
      </p:sp>
    </p:spTree>
    <p:extLst>
      <p:ext uri="{BB962C8B-B14F-4D97-AF65-F5344CB8AC3E}">
        <p14:creationId xmlns:p14="http://schemas.microsoft.com/office/powerpoint/2010/main" val="35074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0784" y="523220"/>
            <a:ext cx="8496016" cy="965527"/>
          </a:xfrm>
        </p:spPr>
        <p:txBody>
          <a:bodyPr/>
          <a:lstStyle/>
          <a:p>
            <a:r>
              <a:rPr lang="pt-BR" sz="2000" dirty="0"/>
              <a:t>Cobertura </a:t>
            </a:r>
            <a:r>
              <a:rPr lang="pt-BR" sz="2000" dirty="0" smtClean="0"/>
              <a:t>atual e cobertura potencial do </a:t>
            </a:r>
            <a:r>
              <a:rPr lang="pt-BR" sz="2000" b="1" dirty="0" smtClean="0">
                <a:solidFill>
                  <a:srgbClr val="FF0000"/>
                </a:solidFill>
              </a:rPr>
              <a:t>SIM</a:t>
            </a:r>
            <a:r>
              <a:rPr lang="pt-BR" sz="2000" dirty="0" smtClean="0"/>
              <a:t>, a partir do resgate de DO que estão só em cartórios, por </a:t>
            </a:r>
            <a:r>
              <a:rPr lang="pt-BR" sz="2000" b="1" dirty="0" smtClean="0">
                <a:solidFill>
                  <a:srgbClr val="FF0000"/>
                </a:solidFill>
              </a:rPr>
              <a:t>Unidades </a:t>
            </a:r>
            <a:r>
              <a:rPr lang="pt-BR" sz="2000" b="1" dirty="0">
                <a:solidFill>
                  <a:srgbClr val="FF0000"/>
                </a:solidFill>
              </a:rPr>
              <a:t>da Federação</a:t>
            </a:r>
            <a:r>
              <a:rPr lang="pt-BR" sz="2000" dirty="0"/>
              <a:t>, 2015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207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Óbitos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4" y="1907628"/>
            <a:ext cx="8818261" cy="37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740869" y="5366680"/>
            <a:ext cx="14031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IBGE/COPIS e MS/SVS/CGIAE</a:t>
            </a:r>
          </a:p>
        </p:txBody>
      </p:sp>
    </p:spTree>
    <p:extLst>
      <p:ext uri="{BB962C8B-B14F-4D97-AF65-F5344CB8AC3E}">
        <p14:creationId xmlns:p14="http://schemas.microsoft.com/office/powerpoint/2010/main" val="4980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014" y="124865"/>
            <a:ext cx="8229600" cy="663411"/>
          </a:xfrm>
        </p:spPr>
        <p:txBody>
          <a:bodyPr/>
          <a:lstStyle/>
          <a:p>
            <a:r>
              <a:rPr lang="pt-BR" sz="3600" dirty="0" smtClean="0"/>
              <a:t>Conclusão: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015" y="819807"/>
            <a:ext cx="8718330" cy="5312979"/>
          </a:xfrm>
        </p:spPr>
        <p:txBody>
          <a:bodyPr/>
          <a:lstStyle/>
          <a:p>
            <a:r>
              <a:rPr lang="pt-BR" sz="2300" dirty="0" smtClean="0"/>
              <a:t>O método de captura-recaptura confirmou as coberturas estimadas por outros métodos (busca ativa, OMS)</a:t>
            </a:r>
          </a:p>
          <a:p>
            <a:r>
              <a:rPr lang="pt-BR" sz="2300" dirty="0" smtClean="0"/>
              <a:t>As duas fontes juntas dão conta de mais de 99,5% do universo estimado. </a:t>
            </a:r>
          </a:p>
          <a:p>
            <a:r>
              <a:rPr lang="pt-BR" sz="2300" dirty="0" smtClean="0"/>
              <a:t>Estão </a:t>
            </a:r>
            <a:r>
              <a:rPr lang="pt-BR" sz="2300" dirty="0"/>
              <a:t>fora de ambas, aproximadamente 10.800 nascidos (0,35% do estimado), e 5.200 óbitos (0,4% do estimado)</a:t>
            </a:r>
          </a:p>
          <a:p>
            <a:r>
              <a:rPr lang="pt-BR" sz="2300" dirty="0"/>
              <a:t>É possível ter incrementos de 0,5 a 6% </a:t>
            </a:r>
            <a:r>
              <a:rPr lang="pt-BR" sz="2300" dirty="0" smtClean="0"/>
              <a:t>nas coberturas </a:t>
            </a:r>
            <a:r>
              <a:rPr lang="pt-BR" sz="2300" dirty="0"/>
              <a:t>Estaduais </a:t>
            </a:r>
            <a:r>
              <a:rPr lang="pt-BR" sz="2300" dirty="0" smtClean="0"/>
              <a:t>do </a:t>
            </a:r>
            <a:r>
              <a:rPr lang="pt-BR" sz="2300" dirty="0" err="1" smtClean="0"/>
              <a:t>Sinasc</a:t>
            </a:r>
            <a:r>
              <a:rPr lang="pt-BR" sz="2300" dirty="0" smtClean="0"/>
              <a:t> a </a:t>
            </a:r>
            <a:r>
              <a:rPr lang="pt-BR" sz="2300" dirty="0"/>
              <a:t>partir da busca de DN que estão nos cartórios e não estão no sistema. </a:t>
            </a:r>
            <a:r>
              <a:rPr lang="pt-BR" sz="2300" dirty="0" smtClean="0"/>
              <a:t>Podendo impactar com incremento </a:t>
            </a:r>
            <a:r>
              <a:rPr lang="pt-BR" sz="2300" dirty="0"/>
              <a:t>de 2% </a:t>
            </a:r>
            <a:r>
              <a:rPr lang="pt-BR" sz="2300" dirty="0" smtClean="0"/>
              <a:t>na cobertura </a:t>
            </a:r>
            <a:r>
              <a:rPr lang="pt-BR" sz="2300" dirty="0"/>
              <a:t>nacional.</a:t>
            </a:r>
          </a:p>
          <a:p>
            <a:r>
              <a:rPr lang="pt-BR" sz="2300" dirty="0" smtClean="0"/>
              <a:t>E </a:t>
            </a:r>
            <a:r>
              <a:rPr lang="pt-BR" sz="2300" dirty="0"/>
              <a:t>incrementos de 0,5 a </a:t>
            </a:r>
            <a:r>
              <a:rPr lang="pt-BR" sz="2300" dirty="0" smtClean="0"/>
              <a:t>8% </a:t>
            </a:r>
            <a:r>
              <a:rPr lang="pt-BR" sz="2300" dirty="0"/>
              <a:t>nas coberturas Estaduais do </a:t>
            </a:r>
            <a:r>
              <a:rPr lang="pt-BR" sz="2300" dirty="0" smtClean="0"/>
              <a:t>SIM a </a:t>
            </a:r>
            <a:r>
              <a:rPr lang="pt-BR" sz="2300" dirty="0"/>
              <a:t>partir da busca de </a:t>
            </a:r>
            <a:r>
              <a:rPr lang="pt-BR" sz="2300" dirty="0" smtClean="0"/>
              <a:t>DO </a:t>
            </a:r>
            <a:r>
              <a:rPr lang="pt-BR" sz="2300" dirty="0"/>
              <a:t>que estão nos cartórios e não estão no sistema. Podendo impactar com incremento de 2% na cobertura nacional.</a:t>
            </a:r>
          </a:p>
        </p:txBody>
      </p:sp>
    </p:spTree>
    <p:extLst>
      <p:ext uri="{BB962C8B-B14F-4D97-AF65-F5344CB8AC3E}">
        <p14:creationId xmlns:p14="http://schemas.microsoft.com/office/powerpoint/2010/main" val="8480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014" y="124865"/>
            <a:ext cx="8229600" cy="663411"/>
          </a:xfrm>
        </p:spPr>
        <p:txBody>
          <a:bodyPr/>
          <a:lstStyle/>
          <a:p>
            <a:r>
              <a:rPr lang="pt-BR" sz="3600" dirty="0" smtClean="0"/>
              <a:t>Conclusão: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015" y="819807"/>
            <a:ext cx="8718330" cy="5312979"/>
          </a:xfrm>
        </p:spPr>
        <p:txBody>
          <a:bodyPr/>
          <a:lstStyle/>
          <a:p>
            <a:r>
              <a:rPr lang="pt-BR" sz="2400" dirty="0" smtClean="0"/>
              <a:t>Embora maiores detalhamentos do estudo estejam em andamento, como análise por recortes específicos</a:t>
            </a:r>
            <a:r>
              <a:rPr lang="pt-BR" sz="2400" dirty="0"/>
              <a:t>, Nascidos </a:t>
            </a:r>
            <a:r>
              <a:rPr lang="pt-BR" sz="2400" dirty="0" smtClean="0"/>
              <a:t>Vivos, fetais, não fetais, menores de um ano, </a:t>
            </a:r>
            <a:r>
              <a:rPr lang="pt-BR" sz="2400" dirty="0" err="1" smtClean="0"/>
              <a:t>mulherems</a:t>
            </a:r>
            <a:r>
              <a:rPr lang="pt-BR" sz="2400" dirty="0" smtClean="0"/>
              <a:t> em idade fértil, maiores de 80, as perspectivas são boas. </a:t>
            </a:r>
          </a:p>
          <a:p>
            <a:r>
              <a:rPr lang="pt-BR" sz="2400" dirty="0" smtClean="0"/>
              <a:t>Isto aponta para uma possibilidade concreta de integração das estatísticas vitais, com a definição de fatores de correção específicos para aplicação nos dados da saúde (e do IBGE).</a:t>
            </a:r>
          </a:p>
          <a:p>
            <a:r>
              <a:rPr lang="pt-BR" sz="2400" dirty="0" smtClean="0"/>
              <a:t>E aponta também para uma grande potencial da integração operacional da coleta de dados do RC e saúde</a:t>
            </a:r>
            <a:r>
              <a:rPr lang="pt-BR" sz="2300" dirty="0" smtClean="0"/>
              <a:t> 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875117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935" y="2538523"/>
            <a:ext cx="8229600" cy="1143000"/>
          </a:xfrm>
        </p:spPr>
        <p:txBody>
          <a:bodyPr/>
          <a:lstStyle/>
          <a:p>
            <a:r>
              <a:rPr lang="pt-BR" dirty="0"/>
              <a:t>Obrigado</a:t>
            </a:r>
            <a:r>
              <a:rPr lang="pt-BR" dirty="0" smtClean="0"/>
              <a:t>!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>
                <a:hlinkClick r:id="rId2"/>
              </a:rPr>
              <a:t>dacio.rabello@saude.gov.br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3"/>
              </a:rPr>
              <a:t>denise.porto@saude.gov.br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Tabela da Captura–recaptura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450" y="1371600"/>
            <a:ext cx="8820150" cy="4671715"/>
          </a:xfrm>
        </p:spPr>
        <p:txBody>
          <a:bodyPr/>
          <a:lstStyle/>
          <a:p>
            <a:r>
              <a:rPr lang="pt-BR" dirty="0"/>
              <a:t>Observamos X11,X21,X12 e procuramos </a:t>
            </a:r>
            <a:r>
              <a:rPr lang="pt-BR" dirty="0">
                <a:solidFill>
                  <a:srgbClr val="FF0000"/>
                </a:solidFill>
              </a:rPr>
              <a:t>N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25000"/>
            <a:ext cx="3007254" cy="12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ipse 7"/>
          <p:cNvSpPr/>
          <p:nvPr/>
        </p:nvSpPr>
        <p:spPr>
          <a:xfrm>
            <a:off x="4686300" y="3714750"/>
            <a:ext cx="2190750" cy="1866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334000" y="3695700"/>
            <a:ext cx="2190750" cy="18669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457700" y="3181350"/>
            <a:ext cx="3505200" cy="28575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334000" y="2357861"/>
            <a:ext cx="164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1 - presente</a:t>
            </a:r>
          </a:p>
          <a:p>
            <a:r>
              <a:rPr lang="pt-BR" dirty="0"/>
              <a:t>2 - ausente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691851" y="4476750"/>
            <a:ext cx="75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X11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739351" y="4495800"/>
            <a:ext cx="75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X21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872951" y="4495800"/>
            <a:ext cx="75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X12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852488" y="4280904"/>
                <a:ext cx="185762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𝐍</m:t>
                      </m:r>
                      <m:r>
                        <a:rPr lang="pt-BR" sz="2400" b="0" i="1" smtClean="0">
                          <a:latin typeface="Cambria Math"/>
                        </a:rPr>
                        <m:t> </m:t>
                      </m:r>
                      <m:r>
                        <a:rPr lang="pt-BR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/>
                            </a:rPr>
                            <m:t>N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/>
                            </a:rPr>
                            <m:t>N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88" y="4280904"/>
                <a:ext cx="1857624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to 20"/>
          <p:cNvCxnSpPr/>
          <p:nvPr/>
        </p:nvCxnSpPr>
        <p:spPr>
          <a:xfrm>
            <a:off x="4739351" y="3600450"/>
            <a:ext cx="14709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5327188" y="3219450"/>
            <a:ext cx="57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N1</a:t>
            </a:r>
          </a:p>
        </p:txBody>
      </p:sp>
      <p:cxnSp>
        <p:nvCxnSpPr>
          <p:cNvPr id="26" name="Conector reto 25"/>
          <p:cNvCxnSpPr/>
          <p:nvPr/>
        </p:nvCxnSpPr>
        <p:spPr>
          <a:xfrm>
            <a:off x="5958551" y="5638800"/>
            <a:ext cx="14709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429375" y="5581650"/>
            <a:ext cx="57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N2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496463" y="5562600"/>
            <a:ext cx="95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X22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7342418" y="2724150"/>
            <a:ext cx="574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N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Método de Captura/Recaptura</a:t>
            </a:r>
            <a:br>
              <a:rPr lang="pt-BR" sz="3600" dirty="0"/>
            </a:br>
            <a:r>
              <a:rPr lang="pt-BR" sz="3600" dirty="0"/>
              <a:t>NV em 2015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16363"/>
          </a:xfrm>
        </p:spPr>
        <p:txBody>
          <a:bodyPr>
            <a:normAutofit lnSpcReduction="10000"/>
          </a:bodyPr>
          <a:lstStyle/>
          <a:p>
            <a:r>
              <a:rPr lang="pt-BR" sz="2800" dirty="0"/>
              <a:t>Ministério da Saúde:  3.017.668 NV no Sinasc </a:t>
            </a:r>
          </a:p>
          <a:p>
            <a:r>
              <a:rPr lang="pt-BR" sz="2800" dirty="0"/>
              <a:t>IBGE: 2.952.984 NV registrados em cartório</a:t>
            </a:r>
          </a:p>
          <a:p>
            <a:endParaRPr lang="pt-BR" sz="2800" dirty="0"/>
          </a:p>
          <a:p>
            <a:pPr marL="0" indent="0">
              <a:buNone/>
            </a:pPr>
            <a:r>
              <a:rPr lang="pt-BR" dirty="0" err="1"/>
              <a:t>Linkage</a:t>
            </a:r>
            <a:r>
              <a:rPr lang="pt-BR" dirty="0"/>
              <a:t> realizado pelo IBGE: </a:t>
            </a:r>
          </a:p>
          <a:p>
            <a:r>
              <a:rPr lang="pt-BR" dirty="0"/>
              <a:t>DNVs+Chave+9 últimos dígitos</a:t>
            </a:r>
          </a:p>
          <a:p>
            <a:r>
              <a:rPr lang="pt-BR" dirty="0"/>
              <a:t>Chave: Data nascimento, sexo, UF e município nascimento, idade da mãe, UF e município de residência da mãe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5" name="AutoShape 12" descr="https://upload.wikimedia.org/wikipedia/commons/thumb/5/59/Bandeira_de_Pernambuco.svg/20px-Bandeira_de_Pernambuco.svg.png"/>
          <p:cNvSpPr>
            <a:spLocks noChangeAspect="1" noChangeArrowheads="1"/>
          </p:cNvSpPr>
          <p:nvPr/>
        </p:nvSpPr>
        <p:spPr bwMode="auto">
          <a:xfrm>
            <a:off x="2732088" y="54102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" name="AutoShape 13" descr="https://upload.wikimedia.org/wikipedia/commons/thumb/2/2e/Bandeira_do_Cear%C3%A1.svg/20px-Bandeira_do_Cear%C3%A1.svg.png"/>
          <p:cNvSpPr>
            <a:spLocks noChangeAspect="1" noChangeArrowheads="1"/>
          </p:cNvSpPr>
          <p:nvPr/>
        </p:nvSpPr>
        <p:spPr bwMode="auto">
          <a:xfrm>
            <a:off x="2732088" y="56388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" name="AutoShape 14" descr="https://upload.wikimedia.org/wikipedia/commons/thumb/3/30/Bandeira_do_Rio_Grande_do_Norte.svg/20px-Bandeira_do_Rio_Grande_do_Norte.svg.png"/>
          <p:cNvSpPr>
            <a:spLocks noChangeAspect="1" noChangeArrowheads="1"/>
          </p:cNvSpPr>
          <p:nvPr/>
        </p:nvSpPr>
        <p:spPr bwMode="auto">
          <a:xfrm>
            <a:off x="2732088" y="5972175"/>
            <a:ext cx="2190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8" name="AutoShape 15" descr="https://upload.wikimedia.org/wikipedia/commons/thumb/8/88/Bandeira_de_Alagoas.svg/20px-Bandeira_de_Alagoas.svg.png"/>
          <p:cNvSpPr>
            <a:spLocks noChangeAspect="1" noChangeArrowheads="1"/>
          </p:cNvSpPr>
          <p:nvPr/>
        </p:nvSpPr>
        <p:spPr bwMode="auto">
          <a:xfrm>
            <a:off x="2732088" y="609600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" name="AutoShape 16" descr="https://upload.wikimedia.org/wikipedia/commons/thumb/b/be/Bandeira_de_Sergipe.svg/20px-Bandeira_de_Sergipe.svg.png"/>
          <p:cNvSpPr>
            <a:spLocks noChangeAspect="1" noChangeArrowheads="1"/>
          </p:cNvSpPr>
          <p:nvPr/>
        </p:nvSpPr>
        <p:spPr bwMode="auto">
          <a:xfrm>
            <a:off x="2732088" y="63246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" name="AutoShape 17" descr="Pará">
            <a:hlinkClick r:id="rId2" tooltip="Pará"/>
          </p:cNvPr>
          <p:cNvSpPr>
            <a:spLocks noChangeAspect="1" noChangeArrowheads="1"/>
          </p:cNvSpPr>
          <p:nvPr/>
        </p:nvSpPr>
        <p:spPr bwMode="auto">
          <a:xfrm>
            <a:off x="2732088" y="655320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" name="AutoShape 18" descr="https://upload.wikimedia.org/wikipedia/commons/thumb/f/ff/Bandeira_do_Tocantins.svg/20px-Bandeira_do_Tocantins.svg.png"/>
          <p:cNvSpPr>
            <a:spLocks noChangeAspect="1" noChangeArrowheads="1"/>
          </p:cNvSpPr>
          <p:nvPr/>
        </p:nvSpPr>
        <p:spPr bwMode="auto">
          <a:xfrm>
            <a:off x="2732088" y="67818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" name="AutoShape 19" descr="https://upload.wikimedia.org/wikipedia/commons/thumb/6/6b/Bandeira_do_Amazonas.svg/20px-Bandeira_do_Amazonas.svg.png"/>
          <p:cNvSpPr>
            <a:spLocks noChangeAspect="1" noChangeArrowheads="1"/>
          </p:cNvSpPr>
          <p:nvPr/>
        </p:nvSpPr>
        <p:spPr bwMode="auto">
          <a:xfrm>
            <a:off x="2732088" y="70104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" name="AutoShape 20" descr="https://upload.wikimedia.org/wikipedia/commons/thumb/f/fa/Bandeira_de_Rond%C3%B4nia.svg/20px-Bandeira_de_Rond%C3%B4nia.svg.png"/>
          <p:cNvSpPr>
            <a:spLocks noChangeAspect="1" noChangeArrowheads="1"/>
          </p:cNvSpPr>
          <p:nvPr/>
        </p:nvSpPr>
        <p:spPr bwMode="auto">
          <a:xfrm>
            <a:off x="2732088" y="72390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4" name="AutoShape 22" descr="https://upload.wikimedia.org/wikipedia/commons/thumb/0/0c/Bandeira_do_Amap%C3%A1.svg/20px-Bandeira_do_Amap%C3%A1.svg.png"/>
          <p:cNvSpPr>
            <a:spLocks noChangeAspect="1" noChangeArrowheads="1"/>
          </p:cNvSpPr>
          <p:nvPr/>
        </p:nvSpPr>
        <p:spPr bwMode="auto">
          <a:xfrm>
            <a:off x="2732088" y="76962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" name="AutoShape 23" descr="https://upload.wikimedia.org/wikipedia/commons/thumb/9/98/Bandeira_de_Roraima.svg/20px-Bandeira_de_Roraima.svg.png"/>
          <p:cNvSpPr>
            <a:spLocks noChangeAspect="1" noChangeArrowheads="1"/>
          </p:cNvSpPr>
          <p:nvPr/>
        </p:nvSpPr>
        <p:spPr bwMode="auto">
          <a:xfrm>
            <a:off x="2732088" y="792480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6" name="AutoShape 24" descr="https://upload.wikimedia.org/wikipedia/commons/thumb/0/0e/Bandeira_de_Goi%C3%A1s.svg/20px-Bandeira_de_Goi%C3%A1s.svg.png"/>
          <p:cNvSpPr>
            <a:spLocks noChangeAspect="1" noChangeArrowheads="1"/>
          </p:cNvSpPr>
          <p:nvPr/>
        </p:nvSpPr>
        <p:spPr bwMode="auto">
          <a:xfrm>
            <a:off x="2732088" y="81534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" name="AutoShape 25" descr="https://upload.wikimedia.org/wikipedia/commons/thumb/0/0b/Bandeira_de_Mato_Grosso.svg/20px-Bandeira_de_Mato_Grosso.svg.png"/>
          <p:cNvSpPr>
            <a:spLocks noChangeAspect="1" noChangeArrowheads="1"/>
          </p:cNvSpPr>
          <p:nvPr/>
        </p:nvSpPr>
        <p:spPr bwMode="auto">
          <a:xfrm>
            <a:off x="2732088" y="8382000"/>
            <a:ext cx="1905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3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50" y="274638"/>
            <a:ext cx="8820150" cy="1143000"/>
          </a:xfrm>
        </p:spPr>
        <p:txBody>
          <a:bodyPr/>
          <a:lstStyle/>
          <a:p>
            <a:r>
              <a:rPr lang="pt-BR" dirty="0"/>
              <a:t>Captura–recaptura Nascidos Vivos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450" y="1371600"/>
            <a:ext cx="8820150" cy="4671715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19300" y="2545406"/>
            <a:ext cx="3533775" cy="30552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3463001" y="2476499"/>
            <a:ext cx="3879417" cy="31242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66800" y="1638300"/>
            <a:ext cx="7162800" cy="421005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792984" y="3505200"/>
            <a:ext cx="1571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Ambas</a:t>
            </a:r>
          </a:p>
          <a:p>
            <a:pPr algn="ctr"/>
            <a:r>
              <a:rPr lang="pt-BR" sz="2400" dirty="0"/>
              <a:t>fontes</a:t>
            </a:r>
          </a:p>
          <a:p>
            <a:pPr algn="ctr"/>
            <a:r>
              <a:rPr lang="pt-BR" sz="2400" dirty="0"/>
              <a:t>2.869.979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352675" y="3788716"/>
            <a:ext cx="1167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Só IBGE</a:t>
            </a:r>
          </a:p>
          <a:p>
            <a:r>
              <a:rPr lang="pt-BR" sz="2400" dirty="0"/>
              <a:t>64.619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695950" y="3662660"/>
            <a:ext cx="146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Só </a:t>
            </a:r>
            <a:r>
              <a:rPr lang="pt-BR" sz="2400" dirty="0" err="1"/>
              <a:t>Sinasc</a:t>
            </a:r>
            <a:endParaRPr lang="pt-BR" sz="2400" dirty="0"/>
          </a:p>
          <a:p>
            <a:r>
              <a:rPr lang="pt-BR" sz="2400" dirty="0"/>
              <a:t>130.084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29425" y="1904999"/>
            <a:ext cx="1533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0099"/>
                </a:solidFill>
              </a:rPr>
              <a:t>MS </a:t>
            </a:r>
          </a:p>
          <a:p>
            <a:pPr algn="ctr"/>
            <a:r>
              <a:rPr lang="pt-BR" sz="2400" dirty="0">
                <a:solidFill>
                  <a:srgbClr val="000099"/>
                </a:solidFill>
              </a:rPr>
              <a:t>96%</a:t>
            </a:r>
          </a:p>
          <a:p>
            <a:pPr algn="ctr"/>
            <a:r>
              <a:rPr lang="pt-BR" sz="2400" dirty="0">
                <a:solidFill>
                  <a:srgbClr val="000099"/>
                </a:solidFill>
              </a:rPr>
              <a:t>3.017.668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047750" y="1876334"/>
            <a:ext cx="1533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IBGE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</a:rPr>
              <a:t>98%</a:t>
            </a:r>
          </a:p>
          <a:p>
            <a:pPr algn="ctr"/>
            <a:r>
              <a:rPr lang="pt-BR" sz="2400" dirty="0">
                <a:solidFill>
                  <a:srgbClr val="FF0000"/>
                </a:solidFill>
              </a:rPr>
              <a:t>2.952.969</a:t>
            </a:r>
          </a:p>
        </p:txBody>
      </p:sp>
      <p:sp>
        <p:nvSpPr>
          <p:cNvPr id="5" name="Retângulo 4"/>
          <p:cNvSpPr/>
          <p:nvPr/>
        </p:nvSpPr>
        <p:spPr>
          <a:xfrm>
            <a:off x="5411907" y="5566931"/>
            <a:ext cx="2787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IBGE/COPIS e MS/SVS/CGIAE</a:t>
            </a:r>
          </a:p>
        </p:txBody>
      </p:sp>
    </p:spTree>
    <p:extLst>
      <p:ext uri="{BB962C8B-B14F-4D97-AF65-F5344CB8AC3E}">
        <p14:creationId xmlns:p14="http://schemas.microsoft.com/office/powerpoint/2010/main" val="2261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6" y="361950"/>
            <a:ext cx="6850851" cy="63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268664" y="5456572"/>
            <a:ext cx="186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IBGE/COPIS e MS/SVS/CGIAE</a:t>
            </a:r>
          </a:p>
        </p:txBody>
      </p:sp>
    </p:spTree>
    <p:extLst>
      <p:ext uri="{BB962C8B-B14F-4D97-AF65-F5344CB8AC3E}">
        <p14:creationId xmlns:p14="http://schemas.microsoft.com/office/powerpoint/2010/main" val="7295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9700" y="274638"/>
            <a:ext cx="7639050" cy="1143000"/>
          </a:xfrm>
        </p:spPr>
        <p:txBody>
          <a:bodyPr/>
          <a:lstStyle/>
          <a:p>
            <a:r>
              <a:rPr lang="pt-BR" sz="2400" dirty="0"/>
              <a:t>Cobertura do </a:t>
            </a:r>
            <a:r>
              <a:rPr lang="pt-BR" sz="2400" b="1" dirty="0" err="1">
                <a:solidFill>
                  <a:srgbClr val="FF0000"/>
                </a:solidFill>
              </a:rPr>
              <a:t>Sinasc</a:t>
            </a:r>
            <a:r>
              <a:rPr lang="pt-BR" sz="2400" dirty="0"/>
              <a:t>, a partir do método de captura e recaptura, </a:t>
            </a:r>
            <a:r>
              <a:rPr lang="pt-BR" sz="2400" b="1" dirty="0">
                <a:solidFill>
                  <a:srgbClr val="FF0000"/>
                </a:solidFill>
              </a:rPr>
              <a:t>Brasil e Regiões</a:t>
            </a:r>
            <a:r>
              <a:rPr lang="pt-BR" sz="2400" dirty="0"/>
              <a:t>, 2015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6531" y="62984"/>
            <a:ext cx="141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Nascidos Vivos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="" xmlns:a16="http://schemas.microsoft.com/office/drawing/2014/main" id="{9A1EFDF5-0A99-4444-AA97-3464E7AAB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9823724"/>
              </p:ext>
            </p:extLst>
          </p:nvPr>
        </p:nvGraphicFramePr>
        <p:xfrm>
          <a:off x="402336" y="1105635"/>
          <a:ext cx="8497824" cy="486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19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1034" y="1769757"/>
            <a:ext cx="2419350" cy="3573462"/>
          </a:xfrm>
        </p:spPr>
        <p:txBody>
          <a:bodyPr/>
          <a:lstStyle/>
          <a:p>
            <a:r>
              <a:rPr lang="pt-BR" sz="2400" dirty="0"/>
              <a:t>Cobertura do </a:t>
            </a:r>
            <a:r>
              <a:rPr lang="pt-BR" sz="2400" b="1" dirty="0" err="1">
                <a:solidFill>
                  <a:srgbClr val="FF0000"/>
                </a:solidFill>
              </a:rPr>
              <a:t>Sinasc</a:t>
            </a:r>
            <a:r>
              <a:rPr lang="pt-BR" sz="2400" dirty="0"/>
              <a:t>, a partir do método de captura e recaptura, </a:t>
            </a:r>
            <a:r>
              <a:rPr lang="pt-BR" sz="2400" b="1" dirty="0">
                <a:solidFill>
                  <a:srgbClr val="FF0000"/>
                </a:solidFill>
              </a:rPr>
              <a:t>Unidades da Federação</a:t>
            </a:r>
            <a:r>
              <a:rPr lang="pt-BR" sz="2400" dirty="0"/>
              <a:t>, 2015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6531" y="62984"/>
            <a:ext cx="252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Nascidos Vivos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/>
          <a:stretch/>
        </p:blipFill>
        <p:spPr bwMode="auto">
          <a:xfrm>
            <a:off x="3390987" y="293816"/>
            <a:ext cx="5295813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0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41" y="1238250"/>
            <a:ext cx="6034617" cy="4525963"/>
          </a:xfr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14350" y="579438"/>
            <a:ext cx="8229600" cy="1143000"/>
          </a:xfrm>
        </p:spPr>
        <p:txBody>
          <a:bodyPr/>
          <a:lstStyle/>
          <a:p>
            <a:r>
              <a:rPr lang="pt-BR" sz="2400" dirty="0"/>
              <a:t>Cobertura do </a:t>
            </a:r>
            <a:r>
              <a:rPr lang="pt-BR" sz="2400" b="1" dirty="0" err="1">
                <a:solidFill>
                  <a:srgbClr val="FF0000"/>
                </a:solidFill>
              </a:rPr>
              <a:t>Sinasc</a:t>
            </a:r>
            <a:r>
              <a:rPr lang="pt-BR" sz="2400" dirty="0"/>
              <a:t>, a partir do método de captura e recaptura, </a:t>
            </a:r>
            <a:r>
              <a:rPr lang="pt-BR" sz="2400" b="1" dirty="0">
                <a:solidFill>
                  <a:srgbClr val="FF0000"/>
                </a:solidFill>
              </a:rPr>
              <a:t>Capitais dos Estados</a:t>
            </a:r>
            <a:r>
              <a:rPr lang="pt-BR" sz="2400" dirty="0"/>
              <a:t>, 2015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6531" y="62984"/>
            <a:ext cx="252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Nascidos Vivos</a:t>
            </a:r>
          </a:p>
        </p:txBody>
      </p:sp>
    </p:spTree>
    <p:extLst>
      <p:ext uri="{BB962C8B-B14F-4D97-AF65-F5344CB8AC3E}">
        <p14:creationId xmlns:p14="http://schemas.microsoft.com/office/powerpoint/2010/main" val="41775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Aller"/>
        <a:ea typeface=""/>
        <a:cs typeface=""/>
      </a:majorFont>
      <a:minorFont>
        <a:latin typeface="All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</TotalTime>
  <Words>841</Words>
  <Application>Microsoft Office PowerPoint</Application>
  <PresentationFormat>Apresentação na tela (4:3)</PresentationFormat>
  <Paragraphs>124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Office Theme</vt:lpstr>
      <vt:lpstr>Apresentação do PowerPoint</vt:lpstr>
      <vt:lpstr>Apresentação do PowerPoint</vt:lpstr>
      <vt:lpstr>Tabela da Captura–recaptura</vt:lpstr>
      <vt:lpstr>Método de Captura/Recaptura NV em 2015</vt:lpstr>
      <vt:lpstr>Captura–recaptura Nascidos Vivos </vt:lpstr>
      <vt:lpstr>Apresentação do PowerPoint</vt:lpstr>
      <vt:lpstr>Cobertura do Sinasc, a partir do método de captura e recaptura, Brasil e Regiões, 2015</vt:lpstr>
      <vt:lpstr>Cobertura do Sinasc, a partir do método de captura e recaptura, Unidades da Federação, 2015</vt:lpstr>
      <vt:lpstr>Cobertura do Sinasc, a partir do método de captura e recaptura, Capitais dos Estados, 2015</vt:lpstr>
      <vt:lpstr>Apresentação do PowerPoint</vt:lpstr>
      <vt:lpstr>Apresentação do PowerPoint</vt:lpstr>
      <vt:lpstr>Apresentação do PowerPoint</vt:lpstr>
      <vt:lpstr>Cobertura atual e cobertura potencial do Sinasc, a partir do resgate de nascidos presentes nos cartórios, Unidades da Federação, 2015</vt:lpstr>
      <vt:lpstr>Método de Captura/Recaptura Óbitos em 2015</vt:lpstr>
      <vt:lpstr>Captura–recaptura Óbitos</vt:lpstr>
      <vt:lpstr>Apresentação do PowerPoint</vt:lpstr>
      <vt:lpstr>Apresentação do PowerPoint</vt:lpstr>
      <vt:lpstr>Cobertura do SIM, a partir do método de captura e recaptura, Unidades da Federação, 2015</vt:lpstr>
      <vt:lpstr>Cobertura do SIM, a partir do método de captura e recaptura, Capitais dos Estados, 2015</vt:lpstr>
      <vt:lpstr>Apresentação do PowerPoint</vt:lpstr>
      <vt:lpstr>Apresentação do PowerPoint</vt:lpstr>
      <vt:lpstr>Apresentação do PowerPoint</vt:lpstr>
      <vt:lpstr>Cobertura atual e cobertura potencial do SIM, a partir do resgate de DO que estão só em cartórios, por Unidades da Federação, 2015</vt:lpstr>
      <vt:lpstr>Conclusão:</vt:lpstr>
      <vt:lpstr>Conclusão:</vt:lpstr>
      <vt:lpstr>Obrigado!  dacio.rabello@saude.gov.br denise.porto@saude.gov.br </vt:lpstr>
    </vt:vector>
  </TitlesOfParts>
  <Company>Mauro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Mauro T Taniguchi</dc:creator>
  <cp:lastModifiedBy>Adalton</cp:lastModifiedBy>
  <cp:revision>183</cp:revision>
  <dcterms:created xsi:type="dcterms:W3CDTF">2017-09-13T23:23:24Z</dcterms:created>
  <dcterms:modified xsi:type="dcterms:W3CDTF">2017-10-04T10:56:59Z</dcterms:modified>
</cp:coreProperties>
</file>