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525" r:id="rId2"/>
    <p:sldId id="735" r:id="rId3"/>
    <p:sldId id="831" r:id="rId4"/>
    <p:sldId id="521" r:id="rId5"/>
    <p:sldId id="583" r:id="rId6"/>
    <p:sldId id="478" r:id="rId7"/>
    <p:sldId id="530" r:id="rId8"/>
    <p:sldId id="531" r:id="rId9"/>
    <p:sldId id="534" r:id="rId10"/>
    <p:sldId id="533" r:id="rId11"/>
    <p:sldId id="585" r:id="rId12"/>
    <p:sldId id="491" r:id="rId13"/>
    <p:sldId id="492" r:id="rId14"/>
    <p:sldId id="717" r:id="rId15"/>
    <p:sldId id="842" r:id="rId16"/>
    <p:sldId id="586" r:id="rId17"/>
    <p:sldId id="587" r:id="rId18"/>
    <p:sldId id="588" r:id="rId19"/>
    <p:sldId id="595" r:id="rId20"/>
    <p:sldId id="690" r:id="rId21"/>
    <p:sldId id="691" r:id="rId22"/>
    <p:sldId id="694" r:id="rId23"/>
    <p:sldId id="658" r:id="rId24"/>
    <p:sldId id="662" r:id="rId25"/>
    <p:sldId id="695" r:id="rId26"/>
    <p:sldId id="737" r:id="rId27"/>
    <p:sldId id="738" r:id="rId28"/>
    <p:sldId id="739" r:id="rId29"/>
    <p:sldId id="740" r:id="rId30"/>
    <p:sldId id="741" r:id="rId31"/>
    <p:sldId id="745" r:id="rId32"/>
    <p:sldId id="833" r:id="rId33"/>
    <p:sldId id="808" r:id="rId34"/>
    <p:sldId id="809" r:id="rId35"/>
    <p:sldId id="775" r:id="rId36"/>
    <p:sldId id="777" r:id="rId37"/>
    <p:sldId id="778" r:id="rId38"/>
    <p:sldId id="780" r:id="rId39"/>
    <p:sldId id="781" r:id="rId40"/>
    <p:sldId id="783" r:id="rId41"/>
    <p:sldId id="784" r:id="rId42"/>
    <p:sldId id="785" r:id="rId43"/>
    <p:sldId id="813" r:id="rId44"/>
    <p:sldId id="815" r:id="rId45"/>
    <p:sldId id="817" r:id="rId46"/>
    <p:sldId id="834" r:id="rId47"/>
    <p:sldId id="822" r:id="rId48"/>
    <p:sldId id="830" r:id="rId49"/>
    <p:sldId id="826" r:id="rId50"/>
    <p:sldId id="835" r:id="rId51"/>
    <p:sldId id="837" r:id="rId52"/>
    <p:sldId id="840" r:id="rId53"/>
    <p:sldId id="841" r:id="rId54"/>
    <p:sldId id="845" r:id="rId55"/>
    <p:sldId id="843" r:id="rId56"/>
    <p:sldId id="807" r:id="rId57"/>
  </p:sldIdLst>
  <p:sldSz cx="9144000" cy="6858000" type="screen4x3"/>
  <p:notesSz cx="6858000" cy="97234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3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33CC33"/>
    <a:srgbClr val="FF0000"/>
    <a:srgbClr val="CCECFF"/>
    <a:srgbClr val="66CCFF"/>
    <a:srgbClr val="9933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00" autoAdjust="0"/>
    <p:restoredTop sz="94508" autoAdjust="0"/>
  </p:normalViewPr>
  <p:slideViewPr>
    <p:cSldViewPr>
      <p:cViewPr varScale="1">
        <p:scale>
          <a:sx n="150" d="100"/>
          <a:sy n="150" d="100"/>
        </p:scale>
        <p:origin x="1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68"/>
    </p:cViewPr>
  </p:sorterViewPr>
  <p:notesViewPr>
    <p:cSldViewPr>
      <p:cViewPr varScale="1">
        <p:scale>
          <a:sx n="53" d="100"/>
          <a:sy n="53" d="100"/>
        </p:scale>
        <p:origin x="-1872" y="-84"/>
      </p:cViewPr>
      <p:guideLst>
        <p:guide orient="horz" pos="3063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6" Type="http://schemas.microsoft.com/office/2015/10/relationships/revisionInfo" Target="revisionInfo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29019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04325"/>
            <a:ext cx="297973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204325"/>
            <a:ext cx="2901950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F8AE5C0-9BB5-4CA3-A2B1-9D25CCD7A3E9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759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202" tIns="40101" rIns="80202" bIns="40101" numCol="1" anchor="t" anchorCtr="0" compatLnSpc="1">
            <a:prstTxWarp prst="textNoShape">
              <a:avLst/>
            </a:prstTxWarp>
          </a:bodyPr>
          <a:lstStyle>
            <a:lvl1pPr algn="l" defTabSz="801688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202" tIns="40101" rIns="80202" bIns="40101" numCol="1" anchor="t" anchorCtr="0" compatLnSpc="1">
            <a:prstTxWarp prst="textNoShape">
              <a:avLst/>
            </a:prstTxWarp>
          </a:bodyPr>
          <a:lstStyle>
            <a:lvl1pPr algn="r" defTabSz="801688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64100" cy="3648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9625"/>
            <a:ext cx="50292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202" tIns="40101" rIns="80202" bIns="40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Clique para editar os estilos do texto mestre</a:t>
            </a:r>
          </a:p>
          <a:p>
            <a:pPr lvl="1"/>
            <a:r>
              <a:rPr lang="en-US" noProof="0"/>
              <a:t>Segundo nível</a:t>
            </a:r>
          </a:p>
          <a:p>
            <a:pPr lvl="2"/>
            <a:r>
              <a:rPr lang="en-US" noProof="0"/>
              <a:t>Terceiro nível</a:t>
            </a:r>
          </a:p>
          <a:p>
            <a:pPr lvl="3"/>
            <a:r>
              <a:rPr lang="en-US" noProof="0"/>
              <a:t>Quarto nível</a:t>
            </a:r>
          </a:p>
          <a:p>
            <a:pPr lvl="4"/>
            <a:r>
              <a:rPr lang="en-US" noProof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202" tIns="40101" rIns="80202" bIns="40101" numCol="1" anchor="b" anchorCtr="0" compatLnSpc="1">
            <a:prstTxWarp prst="textNoShape">
              <a:avLst/>
            </a:prstTxWarp>
          </a:bodyPr>
          <a:lstStyle>
            <a:lvl1pPr algn="l" defTabSz="801688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237663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0202" tIns="40101" rIns="80202" bIns="40101" numCol="1" anchor="b" anchorCtr="0" compatLnSpc="1">
            <a:prstTxWarp prst="textNoShape">
              <a:avLst/>
            </a:prstTxWarp>
          </a:bodyPr>
          <a:lstStyle>
            <a:lvl1pPr algn="r" defTabSz="801688">
              <a:defRPr sz="1100"/>
            </a:lvl1pPr>
          </a:lstStyle>
          <a:p>
            <a:pPr>
              <a:defRPr/>
            </a:pPr>
            <a:fld id="{5FBF169A-3789-43B3-89CB-D3F408D9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41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B77EE1-01AC-4A82-B0C2-4C5D65334B3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8417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9AC6E7-33B6-4600-88A7-0A7E39BA866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9702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FCB1D-FE10-42CB-B2BC-3D7B15F2B99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4862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545021-775A-4FD7-B326-FFE9519E5EA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2488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D6E65D-60DA-4318-83A3-AFA1DA79DC2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35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E2D35-831F-42A1-8577-1DC5195F8DB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996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CFACB3-3797-41EA-8EE2-6C1621B964E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03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6A1205-7576-4D36-A013-0701E5D561B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91682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325EBB-088E-4E3D-B994-A6365CB1937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09434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4E6ACB-5031-4641-946F-218C22E71B6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9438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C12AA7-F3F3-4E1F-9F02-87A11C5D279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87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3CB7E-555F-4F53-9582-CC638990CFA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9109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E2D35-831F-42A1-8577-1DC5195F8DBA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2118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C67A3-35D7-43DA-BB1B-175D7E08CC5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96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572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407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791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621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E2D35-831F-42A1-8577-1DC5195F8DB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751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8892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409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46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3CB7E-555F-4F53-9582-CC638990CFA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9417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47108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4C67A3-35D7-43DA-BB1B-175D7E08CC5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3728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5530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988325-FB0E-4759-B91C-08423FEB813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713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E2D35-831F-42A1-8577-1DC5195F8DB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9935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5A34F8-79D4-4EC6-B319-E5C5A3163342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94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446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44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1488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841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  <p:sp>
        <p:nvSpPr>
          <p:cNvPr id="69636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4B1AA8-4D0E-44CD-B5ED-6637C31B7671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8275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3E2D35-831F-42A1-8577-1DC5195F8DB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60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3C3D60-6921-44D5-AB19-D241650270B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079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386509-D7D9-40BC-87D2-2B2BFFA935D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9356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719DE-2A3E-4A01-B694-95A151B560E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6439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A1C5A0-CD40-43F2-B360-3979F1F5BAF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8768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F7E39C-E020-4D4F-9A32-42E832DD33D7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360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984214-D395-425F-84EA-27702BBC862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3126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6B864-3969-45B8-934F-53DFE3533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2D3B-BC81-4066-97FB-2A0AF7749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2F8E-39B7-4F47-BF2B-C5F5EE661F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96CA8C-6771-429B-849F-CCEECEABE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E5468-2C5F-4B0B-9E74-D3DB91F315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55A0-AF92-4303-B18C-5C357EC1F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26B15-D540-414A-A16D-9E5042BBD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F2B93-855C-4138-B1E9-CEB565644D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27C982-CB04-44F2-B149-4283C0BD5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E8414-D15C-4507-BE30-29CA0499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B6D4B8-A937-416E-8CC3-7207AF92C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891AB-7618-42BE-9F95-D430CE762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AEB38E-E201-4CC3-AF21-E344A0FBD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CCFF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 mestre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581973-7B73-4548-AC9D-925434F49E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4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wmf"/><Relationship Id="rId7" Type="http://schemas.openxmlformats.org/officeDocument/2006/relationships/oleObject" Target="../embeddings/oleObject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datasus.gov.br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Text Box 2"/>
          <p:cNvSpPr txBox="1">
            <a:spLocks noChangeArrowheads="1"/>
          </p:cNvSpPr>
          <p:nvPr/>
        </p:nvSpPr>
        <p:spPr bwMode="auto">
          <a:xfrm>
            <a:off x="533400" y="533400"/>
            <a:ext cx="81534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Correção das Estatísticas Vitais nos </a:t>
            </a:r>
          </a:p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Municípios Brasileiros: Busca ativa de óbitos </a:t>
            </a:r>
            <a:endParaRPr lang="pt-BR" sz="2800" b="1" i="1" dirty="0">
              <a:solidFill>
                <a:srgbClr val="FF0000"/>
              </a:solidFill>
            </a:endParaRPr>
          </a:p>
          <a:p>
            <a:pPr>
              <a:defRPr/>
            </a:pPr>
            <a:endParaRPr lang="pt-BR" sz="2800" b="1" dirty="0"/>
          </a:p>
          <a:p>
            <a:pPr>
              <a:defRPr/>
            </a:pPr>
            <a:endParaRPr lang="pt-BR" sz="2800" b="1" dirty="0"/>
          </a:p>
          <a:p>
            <a:pPr>
              <a:defRPr/>
            </a:pPr>
            <a:r>
              <a:rPr lang="pt-BR" sz="2800" b="1" dirty="0"/>
              <a:t>Encontro sobre a Melhoria da qualidade da informação sobre causas de morte no Brasil </a:t>
            </a:r>
          </a:p>
          <a:p>
            <a:pPr>
              <a:defRPr/>
            </a:pPr>
            <a:endParaRPr lang="pt-BR" sz="2800" b="1" dirty="0"/>
          </a:p>
          <a:p>
            <a:pPr>
              <a:defRPr/>
            </a:pPr>
            <a:r>
              <a:rPr lang="pt-BR" b="1" i="1" dirty="0"/>
              <a:t>Pernambuco, 4 de Outubro de 2017</a:t>
            </a:r>
            <a:endParaRPr lang="pt-BR" b="1" i="1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defRPr/>
            </a:pPr>
            <a:endParaRPr lang="pt-BR" sz="2800" b="1" i="1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000" b="1" i="1" dirty="0">
                <a:ea typeface="Arial Unicode MS" pitchFamily="34" charset="-128"/>
                <a:cs typeface="Arial Unicode MS" pitchFamily="34" charset="-128"/>
              </a:rPr>
              <a:t>Célia </a:t>
            </a:r>
            <a:r>
              <a:rPr lang="pt-BR" sz="2000" b="1" i="1" dirty="0" err="1">
                <a:ea typeface="Arial Unicode MS" pitchFamily="34" charset="-128"/>
                <a:cs typeface="Arial Unicode MS" pitchFamily="34" charset="-128"/>
              </a:rPr>
              <a:t>Landmann</a:t>
            </a:r>
            <a:r>
              <a:rPr lang="pt-BR" sz="2000" b="1" i="1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sz="2000" b="1" i="1" dirty="0" err="1">
                <a:ea typeface="Arial Unicode MS" pitchFamily="34" charset="-128"/>
                <a:cs typeface="Arial Unicode MS" pitchFamily="34" charset="-128"/>
              </a:rPr>
              <a:t>Szwarcwald</a:t>
            </a:r>
            <a:endParaRPr lang="pt-BR" sz="2000" b="1" i="1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Fundação Oswaldo Cruz</a:t>
            </a:r>
            <a:endParaRPr lang="pt-BR" sz="2000" b="1" i="1" dirty="0"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50000"/>
              </a:spcBef>
              <a:defRPr/>
            </a:pPr>
            <a:r>
              <a:rPr lang="pt-BR" sz="2000" b="1" dirty="0">
                <a:ea typeface="Arial Unicode MS" pitchFamily="34" charset="-128"/>
                <a:cs typeface="Arial Unicode MS" pitchFamily="34" charset="-128"/>
              </a:rPr>
              <a:t>celia.szwarcwald@icict.fiocruz.br</a:t>
            </a:r>
          </a:p>
          <a:p>
            <a:pPr>
              <a:spcBef>
                <a:spcPct val="50000"/>
              </a:spcBef>
              <a:defRPr/>
            </a:pPr>
            <a:endParaRPr lang="pt-BR" sz="2000" b="1" dirty="0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77863" y="1357313"/>
            <a:ext cx="792638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100000"/>
              </a:spcBef>
            </a:pP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E. </a:t>
            </a: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Proporção de óbitos por causas mal definidas 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Esse indicador foi utilizado para avaliar a qualidade das informações de mortalidade.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 Valores maiores do que 20% foram considerados críticos.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317500"/>
            <a:ext cx="441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/>
              <a:t>Indicadores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85800" y="981075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81000" y="685800"/>
            <a:ext cx="830580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100000"/>
              </a:spcBef>
            </a:pPr>
            <a:r>
              <a:rPr lang="pt-BR" b="1">
                <a:ea typeface="Arial Unicode MS" pitchFamily="34" charset="-128"/>
                <a:cs typeface="Arial Unicode MS" pitchFamily="34" charset="-128"/>
              </a:rPr>
              <a:t>Foi realizada, então, a apreciação crítica dos cinco indicadores em cada um dos municípios, classificando-os segundo a adequação das informações do SIM e do SINASC, em três distintas categorias:</a:t>
            </a:r>
          </a:p>
          <a:p>
            <a:pPr algn="just">
              <a:spcBef>
                <a:spcPct val="100000"/>
              </a:spcBef>
            </a:pPr>
            <a:r>
              <a:rPr lang="pt-BR" b="1">
                <a:ea typeface="Arial Unicode MS" pitchFamily="34" charset="-128"/>
                <a:cs typeface="Arial Unicode MS" pitchFamily="34" charset="-128"/>
              </a:rPr>
              <a:t>I) </a:t>
            </a:r>
            <a:r>
              <a:rPr lang="pt-BR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Adequado</a:t>
            </a:r>
            <a:r>
              <a:rPr lang="pt-BR" b="1">
                <a:ea typeface="Arial Unicode MS" pitchFamily="34" charset="-128"/>
                <a:cs typeface="Arial Unicode MS" pitchFamily="34" charset="-128"/>
              </a:rPr>
              <a:t> nas informações de nascimentos e óbitos – satisfaz a todos os critérios;</a:t>
            </a:r>
          </a:p>
          <a:p>
            <a:pPr algn="just">
              <a:spcBef>
                <a:spcPct val="100000"/>
              </a:spcBef>
            </a:pPr>
            <a:r>
              <a:rPr lang="pt-BR" b="1">
                <a:ea typeface="Arial Unicode MS" pitchFamily="34" charset="-128"/>
                <a:cs typeface="Arial Unicode MS" pitchFamily="34" charset="-128"/>
              </a:rPr>
              <a:t>II) </a:t>
            </a:r>
            <a:r>
              <a:rPr lang="pt-BR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Não satisfaz a algum dos critérios</a:t>
            </a:r>
            <a:r>
              <a:rPr lang="pt-BR" b="1">
                <a:ea typeface="Arial Unicode MS" pitchFamily="34" charset="-128"/>
                <a:cs typeface="Arial Unicode MS" pitchFamily="34" charset="-128"/>
              </a:rPr>
              <a:t>, mas apresenta CGM padronizado maior ou igual a 4 por 1000 habitantes;</a:t>
            </a:r>
          </a:p>
          <a:p>
            <a:pPr algn="just">
              <a:spcBef>
                <a:spcPct val="100000"/>
              </a:spcBef>
            </a:pPr>
            <a:r>
              <a:rPr lang="pt-BR" b="1">
                <a:ea typeface="Arial Unicode MS" pitchFamily="34" charset="-128"/>
                <a:cs typeface="Arial Unicode MS" pitchFamily="34" charset="-128"/>
              </a:rPr>
              <a:t>III) </a:t>
            </a:r>
            <a:r>
              <a:rPr lang="pt-BR" b="1">
                <a:solidFill>
                  <a:srgbClr val="FF0000"/>
                </a:solidFill>
                <a:ea typeface="Arial Unicode MS" pitchFamily="34" charset="-128"/>
                <a:cs typeface="Arial Unicode MS" pitchFamily="34" charset="-128"/>
              </a:rPr>
              <a:t>Grande deficiência nas informações de óbitos</a:t>
            </a:r>
            <a:r>
              <a:rPr lang="pt-BR" b="1">
                <a:ea typeface="Arial Unicode MS" pitchFamily="34" charset="-128"/>
                <a:cs typeface="Arial Unicode MS" pitchFamily="34" charset="-128"/>
              </a:rPr>
              <a:t> – quando não há informação de óbitos para grande parte da população, indicado pelo CGM padronizado menor do que 4 por 1000 habitantes.</a:t>
            </a:r>
            <a:endParaRPr lang="pt-B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288925" y="-26988"/>
            <a:ext cx="8459788" cy="82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Municípios de acordo com a adequação das informações. Região Norte, 1996-98</a:t>
            </a:r>
          </a:p>
        </p:txBody>
      </p:sp>
      <p:pic>
        <p:nvPicPr>
          <p:cNvPr id="20483" name="Picture 3" descr="categ_reg_nor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138" y="762000"/>
            <a:ext cx="8424862" cy="605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539750" y="14288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/>
              <a:t>Municípios de acordo com a adequação das informações. Região Nordeste, 1996-98</a:t>
            </a:r>
          </a:p>
        </p:txBody>
      </p:sp>
      <p:pic>
        <p:nvPicPr>
          <p:cNvPr id="21507" name="Picture 3" descr="categ_reg_nordes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6613"/>
            <a:ext cx="8458200" cy="602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46846" y="2636912"/>
            <a:ext cx="70166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Ativa de óbitos em municípios com </a:t>
            </a:r>
          </a:p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grande precariedade das informações vitais, </a:t>
            </a:r>
          </a:p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referente a óbitos ocorridos no ano 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225550"/>
            <a:ext cx="8077200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b="1" u="sng" dirty="0">
                <a:cs typeface="Times New Roman" pitchFamily="18" charset="0"/>
              </a:rPr>
              <a:t>Coordenação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Célia </a:t>
            </a:r>
            <a:r>
              <a:rPr lang="pt-BR" sz="2000" dirty="0" err="1">
                <a:cs typeface="Times New Roman" pitchFamily="18" charset="0"/>
              </a:rPr>
              <a:t>Landmann</a:t>
            </a:r>
            <a:r>
              <a:rPr lang="pt-BR" sz="2000" dirty="0">
                <a:cs typeface="Times New Roman" pitchFamily="18" charset="0"/>
              </a:rPr>
              <a:t> </a:t>
            </a:r>
            <a:r>
              <a:rPr lang="pt-BR" sz="2000" dirty="0" err="1">
                <a:cs typeface="Times New Roman" pitchFamily="18" charset="0"/>
              </a:rPr>
              <a:t>Szwarcwald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 smtClean="0">
                <a:cs typeface="Times New Roman" pitchFamily="18" charset="0"/>
              </a:rPr>
              <a:t>Maria do Carmo Leal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b="1" u="sng" dirty="0" smtClean="0">
                <a:cs typeface="Times New Roman" pitchFamily="18" charset="0"/>
              </a:rPr>
              <a:t>Coordenadores </a:t>
            </a:r>
            <a:r>
              <a:rPr lang="pt-BR" sz="2000" b="1" u="sng" dirty="0">
                <a:cs typeface="Times New Roman" pitchFamily="18" charset="0"/>
              </a:rPr>
              <a:t>de Campo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 smtClean="0">
                <a:cs typeface="Times New Roman" pitchFamily="18" charset="0"/>
              </a:rPr>
              <a:t>Paulo </a:t>
            </a:r>
            <a:r>
              <a:rPr lang="pt-BR" sz="2000" dirty="0">
                <a:cs typeface="Times New Roman" pitchFamily="18" charset="0"/>
              </a:rPr>
              <a:t>Frias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 smtClean="0">
                <a:cs typeface="Times New Roman" pitchFamily="18" charset="0"/>
              </a:rPr>
              <a:t>Carla </a:t>
            </a:r>
            <a:r>
              <a:rPr lang="pt-BR" sz="2000" dirty="0">
                <a:cs typeface="Times New Roman" pitchFamily="18" charset="0"/>
              </a:rPr>
              <a:t>L. T. de </a:t>
            </a:r>
            <a:r>
              <a:rPr lang="pt-BR" sz="2000" dirty="0" smtClean="0">
                <a:cs typeface="Times New Roman" pitchFamily="18" charset="0"/>
              </a:rPr>
              <a:t>Andrade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Paulo Roberto Borges de Souza Júnior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endParaRPr lang="pt-BR" sz="2000" dirty="0">
              <a:cs typeface="Times New Roman" pitchFamily="18" charset="0"/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" y="692696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2775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>
                <a:ea typeface="Arial Unicode MS" pitchFamily="34" charset="-128"/>
                <a:cs typeface="Arial Unicode MS" pitchFamily="34" charset="-128"/>
              </a:rPr>
              <a:t>Equipe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1516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18257"/>
            <a:ext cx="7772400" cy="1143001"/>
          </a:xfrm>
          <a:noFill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pt-BR" sz="2800" b="1" dirty="0">
                <a:solidFill>
                  <a:schemeClr val="tx1"/>
                </a:solidFill>
              </a:rPr>
              <a:t>Busca ativa de óbitos em áreas com grande precariedade das informações</a:t>
            </a:r>
          </a:p>
        </p:txBody>
      </p:sp>
      <p:sp>
        <p:nvSpPr>
          <p:cNvPr id="22531" name="Line 3"/>
          <p:cNvSpPr>
            <a:spLocks noChangeShapeType="1"/>
          </p:cNvSpPr>
          <p:nvPr/>
        </p:nvSpPr>
        <p:spPr bwMode="auto">
          <a:xfrm>
            <a:off x="609600" y="1052736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799465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cs typeface="Arial" charset="0"/>
              </a:rPr>
              <a:t>A partir da composição de aglomerados homogêneos de municípios, segundo a qualidade das informações de óbitos e nascimentos, foram identificados conglomerados com grande precariedade de notificação das estatísticas vitais. 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cs typeface="Arial" charset="0"/>
              </a:rPr>
              <a:t>Foram selecionados dois estados na Região Norte, Pará e Amazonas, e quatro estados na Região Nordeste, Maranhão, Piauí, Paraíba e Bahia, que apresentaram os piores índices de adequação das informações no período 1996-98. </a:t>
            </a:r>
            <a:endParaRPr lang="pt-BR" b="1" dirty="0">
              <a:cs typeface="Times New Roman" pitchFamily="18" charset="0"/>
            </a:endParaRP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pt-BR" b="1" dirty="0">
              <a:solidFill>
                <a:srgbClr val="0000FF"/>
              </a:solidFill>
              <a:cs typeface="Arial" charset="0"/>
            </a:endParaRPr>
          </a:p>
          <a:p>
            <a:pPr marL="355600" indent="-355600" algn="just">
              <a:spcBef>
                <a:spcPct val="100000"/>
              </a:spcBef>
            </a:pPr>
            <a:r>
              <a:rPr lang="pt-BR" b="1" dirty="0"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  <a:noFill/>
        </p:spPr>
        <p:txBody>
          <a:bodyPr/>
          <a:lstStyle/>
          <a:p>
            <a:pPr algn="l">
              <a:spcBef>
                <a:spcPct val="50000"/>
              </a:spcBef>
            </a:pPr>
            <a:r>
              <a:rPr lang="pt-BR" sz="2800" b="1" dirty="0">
                <a:solidFill>
                  <a:schemeClr val="tx1"/>
                </a:solidFill>
              </a:rPr>
              <a:t>Busca ativa de óbitos em áreas com grande precariedade das informações</a:t>
            </a: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609600" y="1052736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68313" y="1541105"/>
            <a:ext cx="83550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6700" indent="-266700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>
                <a:cs typeface="Arial" charset="0"/>
              </a:rPr>
              <a:t>Oito aglomerados de municípios contíguos foram selecionados para constituir a amostra. </a:t>
            </a:r>
          </a:p>
          <a:p>
            <a:pPr marL="266700" indent="-266700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/>
              <a:t>Nas áreas selecionadas, foi realizado um processo de busca ativa de óbitos, utilizando fontes diversas como as fichas de notificação dos agentes comunitários de saúde, cartórios, cemitérios oficiais e não oficiais, funerárias, farmácias, estabelecimentos de saúde, além das informações fornecidas por líderes comunitários, curandeiros e </a:t>
            </a:r>
            <a:r>
              <a:rPr lang="pt-BR" sz="2000" b="1" dirty="0" err="1"/>
              <a:t>rezadeiras</a:t>
            </a:r>
            <a:r>
              <a:rPr lang="pt-BR" sz="2000" b="1" dirty="0"/>
              <a:t>.</a:t>
            </a:r>
            <a:r>
              <a:rPr lang="pt-BR" sz="2000" b="1" dirty="0">
                <a:cs typeface="Times New Roman" pitchFamily="18" charset="0"/>
              </a:rPr>
              <a:t> </a:t>
            </a:r>
          </a:p>
          <a:p>
            <a:pPr marL="266700" indent="-266700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 dirty="0"/>
              <a:t>A coleta de dados foi realizada com instrumento padronizado, compreendendo os óbitos fetais e não fetais de menores de um ano de residentes nos municípios selecionados, ocorridos entre os dias 1</a:t>
            </a:r>
            <a:r>
              <a:rPr lang="pt-BR" sz="2000" b="1" baseline="30000" dirty="0"/>
              <a:t>o</a:t>
            </a:r>
            <a:r>
              <a:rPr lang="pt-BR" sz="2000" b="1" dirty="0"/>
              <a:t> de janeiro e 31 de dezembro de 2000.</a:t>
            </a:r>
            <a:r>
              <a:rPr lang="pt-BR" sz="2000" dirty="0"/>
              <a:t> </a:t>
            </a:r>
            <a:endParaRPr lang="pt-BR" sz="2000" b="1" dirty="0">
              <a:cs typeface="Times New Roman" pitchFamily="18" charset="0"/>
            </a:endParaRPr>
          </a:p>
          <a:p>
            <a:pPr marL="266700" indent="-2667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pt-BR" sz="2000" b="1" dirty="0">
              <a:solidFill>
                <a:srgbClr val="0000FF"/>
              </a:solidFill>
              <a:cs typeface="Arial" charset="0"/>
            </a:endParaRPr>
          </a:p>
          <a:p>
            <a:pPr marL="266700" indent="-266700" algn="just">
              <a:spcBef>
                <a:spcPct val="100000"/>
              </a:spcBef>
            </a:pPr>
            <a:r>
              <a:rPr lang="pt-BR" sz="2000" b="1" dirty="0">
                <a:cs typeface="Arial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oto36_pi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76200"/>
            <a:ext cx="9021763" cy="54768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74467" name="Text Box 3"/>
          <p:cNvSpPr txBox="1">
            <a:spLocks noChangeArrowheads="1"/>
          </p:cNvSpPr>
          <p:nvPr/>
        </p:nvSpPr>
        <p:spPr bwMode="auto">
          <a:xfrm>
            <a:off x="1103313" y="5807075"/>
            <a:ext cx="66690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Recém-nascido enterrado no quintal da casa</a:t>
            </a:r>
          </a:p>
          <a:p>
            <a:pPr eaLnBrk="1" hangingPunct="1">
              <a:defRPr/>
            </a:pPr>
            <a:r>
              <a:rPr lang="pt-BR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zona urbana de Barras (PI)</a:t>
            </a:r>
            <a:endParaRPr lang="pt-BR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74468" name="Line 4"/>
          <p:cNvSpPr>
            <a:spLocks noChangeShapeType="1"/>
          </p:cNvSpPr>
          <p:nvPr/>
        </p:nvSpPr>
        <p:spPr bwMode="auto">
          <a:xfrm flipH="1">
            <a:off x="4191000" y="4191000"/>
            <a:ext cx="914400" cy="533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590"/>
            <a:ext cx="8280722" cy="1296194"/>
          </a:xfrm>
        </p:spPr>
        <p:txBody>
          <a:bodyPr/>
          <a:lstStyle/>
          <a:p>
            <a:pPr algn="l"/>
            <a:r>
              <a:rPr lang="pt-BR" sz="2800" b="1" dirty="0">
                <a:solidFill>
                  <a:schemeClr val="tx1"/>
                </a:solidFill>
              </a:rPr>
              <a:t>Busca ativa de óbitos em áreas com grande precariedade das informações</a:t>
            </a:r>
            <a:endParaRPr lang="pt-BR" sz="28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556717"/>
            <a:ext cx="7847013" cy="5400675"/>
          </a:xfrm>
          <a:noFill/>
        </p:spPr>
        <p:txBody>
          <a:bodyPr/>
          <a:lstStyle/>
          <a:p>
            <a:pPr marL="457200" indent="-4572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400" b="1" dirty="0"/>
              <a:t>O processo de busca ativa de óbitos possibilitou estimar a mortalidade infantil, usando como base as coberturas estimadas de óbitos infantis nos municípios com grande precariedade das informações vitais (</a:t>
            </a:r>
            <a:r>
              <a:rPr lang="pt-BR" sz="2400" i="1" dirty="0" err="1"/>
              <a:t>Szwarcwald</a:t>
            </a:r>
            <a:r>
              <a:rPr lang="pt-BR" sz="2400" i="1" dirty="0"/>
              <a:t> </a:t>
            </a:r>
            <a:r>
              <a:rPr lang="pt-BR" sz="2400" i="1" dirty="0" err="1"/>
              <a:t>et</a:t>
            </a:r>
            <a:r>
              <a:rPr lang="pt-BR" sz="2400" i="1" dirty="0"/>
              <a:t> al., 2002</a:t>
            </a:r>
            <a:r>
              <a:rPr lang="pt-BR" sz="2400" b="1" dirty="0"/>
              <a:t>).</a:t>
            </a:r>
          </a:p>
          <a:p>
            <a:pPr marL="457200" indent="-4572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400" b="1" dirty="0"/>
              <a:t>Possibilitou também identificar as principais falhas no processo de geração e registro da declaração de óbito (</a:t>
            </a:r>
            <a:r>
              <a:rPr lang="pt-BR" sz="2400" i="1" dirty="0"/>
              <a:t>Frias </a:t>
            </a:r>
            <a:r>
              <a:rPr lang="pt-BR" sz="2400" i="1" dirty="0" err="1"/>
              <a:t>et</a:t>
            </a:r>
            <a:r>
              <a:rPr lang="pt-BR" sz="2400" i="1" dirty="0"/>
              <a:t> al., 2008</a:t>
            </a:r>
            <a:r>
              <a:rPr lang="pt-BR" sz="2400" b="1" dirty="0"/>
              <a:t>).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11188" y="1340768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692150"/>
            <a:ext cx="7696200" cy="4745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b="1" dirty="0"/>
          </a:p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Contextualização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Brasil: Processo Histórico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Indicadores para avaliar a adequação das informações vitais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Evolução temporal dos indicadores de adequação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Busca ativa de óbitos e  nascimentos</a:t>
            </a:r>
          </a:p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Estimação da mortalidade infantil por municípios por meio das informações do MS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50925" y="1428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2800" u="sng">
              <a:solidFill>
                <a:srgbClr val="FF00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611188" y="836613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23938" y="254000"/>
            <a:ext cx="257211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3200" b="1" dirty="0"/>
              <a:t>Apresentação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468313" y="115888"/>
            <a:ext cx="828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1"/>
              <a:t>Avanços Alcançados 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294687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 eaLnBrk="1" hangingPunct="1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Os critérios de adequação foram adotados pelo MS e foram estabelecidas metas a serem atingidas pelos estados.</a:t>
            </a:r>
          </a:p>
          <a:p>
            <a:pPr marL="355600" indent="-355600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Foram adotadas medidas para integração de sistemas do Ministério da Saúde (SIAB, SIH, SINAN e SIM).</a:t>
            </a:r>
          </a:p>
          <a:p>
            <a:pPr marL="355600" indent="-355600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Contratação de consultores locais para avaliação dos óbitos infantis sem definição da causa básica e, mais recentemente, para busca ativa de óbitos em municípios com precariedade de informações.</a:t>
            </a:r>
          </a:p>
          <a:p>
            <a:pPr marL="355600" indent="-355600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/>
              <a:t>Identificação, cadastramento e fotografia de vários cemitérios não oficiais e denúncia ao Ministério Público.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468313" y="836613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37763" y="2996952"/>
            <a:ext cx="843474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Ativa de óbitos e nascimentos em uma amostra </a:t>
            </a:r>
          </a:p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probabilística de municípios na Amazônia Legal e </a:t>
            </a:r>
          </a:p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Nordeste, referente ao ano de 2008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225550"/>
            <a:ext cx="80772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b="1" u="sng" dirty="0">
                <a:cs typeface="Times New Roman" pitchFamily="18" charset="0"/>
              </a:rPr>
              <a:t>Coordenação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Célia </a:t>
            </a:r>
            <a:r>
              <a:rPr lang="pt-BR" sz="2000" dirty="0" err="1">
                <a:cs typeface="Times New Roman" pitchFamily="18" charset="0"/>
              </a:rPr>
              <a:t>Landmann</a:t>
            </a:r>
            <a:r>
              <a:rPr lang="pt-BR" sz="2000" dirty="0">
                <a:cs typeface="Times New Roman" pitchFamily="18" charset="0"/>
              </a:rPr>
              <a:t> </a:t>
            </a:r>
            <a:r>
              <a:rPr lang="pt-BR" sz="2000" dirty="0" err="1">
                <a:cs typeface="Times New Roman" pitchFamily="18" charset="0"/>
              </a:rPr>
              <a:t>Szwarcwald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 err="1">
                <a:cs typeface="Times New Roman" pitchFamily="18" charset="0"/>
              </a:rPr>
              <a:t>Otaliba</a:t>
            </a:r>
            <a:r>
              <a:rPr lang="pt-BR" sz="2000" dirty="0">
                <a:cs typeface="Times New Roman" pitchFamily="18" charset="0"/>
              </a:rPr>
              <a:t> </a:t>
            </a:r>
            <a:r>
              <a:rPr lang="pt-BR" sz="2000" dirty="0" err="1">
                <a:cs typeface="Times New Roman" pitchFamily="18" charset="0"/>
              </a:rPr>
              <a:t>Libânio</a:t>
            </a:r>
            <a:r>
              <a:rPr lang="pt-BR" sz="2000" dirty="0">
                <a:cs typeface="Times New Roman" pitchFamily="18" charset="0"/>
              </a:rPr>
              <a:t> de Morais Neto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Vera </a:t>
            </a:r>
            <a:r>
              <a:rPr lang="pt-BR" sz="2000" dirty="0" err="1">
                <a:cs typeface="Times New Roman" pitchFamily="18" charset="0"/>
              </a:rPr>
              <a:t>Barea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b="1" u="sng" dirty="0">
                <a:cs typeface="Times New Roman" pitchFamily="18" charset="0"/>
              </a:rPr>
              <a:t>Coordenadores de Campo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Paulo Roberto Borges de Souza Júnior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Paulo Frias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Raquel Barbosa de Lima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Regina Viola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en-US" sz="2000" b="1" u="sng" dirty="0" err="1">
                <a:cs typeface="Times New Roman" pitchFamily="18" charset="0"/>
              </a:rPr>
              <a:t>Pesquisadores</a:t>
            </a:r>
            <a:endParaRPr lang="en-US" sz="2000" b="1" u="sng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 err="1">
                <a:cs typeface="Times New Roman" pitchFamily="18" charset="0"/>
              </a:rPr>
              <a:t>Giseli</a:t>
            </a:r>
            <a:r>
              <a:rPr lang="pt-BR" sz="2000" dirty="0">
                <a:cs typeface="Times New Roman" pitchFamily="18" charset="0"/>
              </a:rPr>
              <a:t> N. </a:t>
            </a:r>
            <a:r>
              <a:rPr lang="pt-BR" sz="2000" dirty="0" err="1">
                <a:cs typeface="Times New Roman" pitchFamily="18" charset="0"/>
              </a:rPr>
              <a:t>Damacena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Wanessa Almeida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Carla L. T. de Andrade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" y="692696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2775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>
                <a:ea typeface="Arial Unicode MS" pitchFamily="34" charset="-128"/>
                <a:cs typeface="Arial Unicode MS" pitchFamily="34" charset="-128"/>
              </a:rPr>
              <a:t>Equipe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44450"/>
            <a:ext cx="8458200" cy="1223963"/>
          </a:xfrm>
        </p:spPr>
        <p:txBody>
          <a:bodyPr/>
          <a:lstStyle/>
          <a:p>
            <a:pPr>
              <a:spcBef>
                <a:spcPct val="40000"/>
              </a:spcBef>
            </a:pPr>
            <a:r>
              <a:rPr lang="pt-BR" sz="3200" b="1"/>
              <a:t>Busca ativa de óbitos no NE e Amazônia Legal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400" b="1" dirty="0"/>
              <a:t>Foram selecionados 133 municípios probabilisticamente em 17 UF.</a:t>
            </a:r>
          </a:p>
          <a:p>
            <a:pPr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400" b="1" dirty="0"/>
              <a:t>A amostra de municípios foi estratificada por tamanho da população, índice de adequação das informações vitais e região (N+MT, NE). </a:t>
            </a:r>
          </a:p>
          <a:p>
            <a:pPr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400" b="1" dirty="0"/>
              <a:t>Em cada estrato, foram selecionados, aleatoriamente, 5-6 municípios. As capitais foram selecionadas com probabilidade 1.</a:t>
            </a:r>
          </a:p>
          <a:p>
            <a:pPr algn="just">
              <a:spcBef>
                <a:spcPct val="4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400" b="1" dirty="0"/>
              <a:t>O objetivo principal foi o de encontrar as coberturas (fatores de correção) de óbitos e NV informados por estrato, para possibilitar a estimação da mortalidade geral e indicadores de mortalidade por Unidade da Federação.</a:t>
            </a:r>
          </a:p>
          <a:p>
            <a:pPr algn="just">
              <a:spcBef>
                <a:spcPct val="40000"/>
              </a:spcBef>
            </a:pPr>
            <a:endParaRPr lang="pt-BR" sz="2400" b="1" dirty="0"/>
          </a:p>
          <a:p>
            <a:pPr algn="just">
              <a:spcBef>
                <a:spcPct val="40000"/>
              </a:spcBef>
            </a:pPr>
            <a:endParaRPr lang="pt-BR" sz="2400" dirty="0"/>
          </a:p>
          <a:p>
            <a:pPr algn="just">
              <a:spcBef>
                <a:spcPct val="40000"/>
              </a:spcBef>
            </a:pPr>
            <a:endParaRPr lang="pt-BR" sz="2400" dirty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3200" b="1" dirty="0"/>
              <a:t>Busca ativa de NV e óbitos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marL="457200" indent="-457200" algn="just">
              <a:spcBef>
                <a:spcPct val="40000"/>
              </a:spcBef>
              <a:defRPr/>
            </a:pPr>
            <a:r>
              <a:rPr lang="pt-BR" sz="2400" b="1" dirty="0"/>
              <a:t>O trabalho de campo foi realizado de outubro de 2009 a julho de 2010.  </a:t>
            </a:r>
          </a:p>
          <a:p>
            <a:pPr marL="457200" indent="-457200" algn="just">
              <a:spcBef>
                <a:spcPct val="40000"/>
              </a:spcBef>
              <a:defRPr/>
            </a:pPr>
            <a:r>
              <a:rPr lang="pt-BR" sz="2400" b="1" dirty="0"/>
              <a:t>Foi feita a busca ativa nas diferentes fontes de informações cadastradas.</a:t>
            </a:r>
          </a:p>
          <a:p>
            <a:pPr marL="457200" indent="-457200" algn="just">
              <a:spcBef>
                <a:spcPct val="40000"/>
              </a:spcBef>
              <a:defRPr/>
            </a:pPr>
            <a:r>
              <a:rPr lang="pt-BR" sz="2400" b="1" dirty="0"/>
              <a:t>Em cada fonte, foi feita a verificação dos nomes das mães de NV ou dos óbitos que constavam da lista nominal do município-caso. </a:t>
            </a:r>
          </a:p>
          <a:p>
            <a:pPr marL="457200" indent="-457200" algn="just">
              <a:spcBef>
                <a:spcPct val="40000"/>
              </a:spcBef>
              <a:defRPr/>
            </a:pPr>
            <a:r>
              <a:rPr lang="pt-BR" sz="2400" b="1" dirty="0"/>
              <a:t>Após a verificação, foi realizado o preenchimento de instrumento padronizado de busca ativa, com  os nomes não constantes na lista nominal. </a:t>
            </a:r>
          </a:p>
          <a:p>
            <a:pPr marL="457200" indent="-457200" algn="just">
              <a:spcBef>
                <a:spcPct val="40000"/>
              </a:spcBef>
              <a:defRPr/>
            </a:pPr>
            <a:endParaRPr lang="pt-BR" sz="2400" b="1" dirty="0"/>
          </a:p>
          <a:p>
            <a:pPr marL="457200" indent="-457200" algn="just">
              <a:spcBef>
                <a:spcPct val="40000"/>
              </a:spcBef>
              <a:defRPr/>
            </a:pPr>
            <a:endParaRPr lang="pt-BR" sz="2400" b="1" dirty="0"/>
          </a:p>
          <a:p>
            <a:pPr marL="457200" indent="-457200" algn="just">
              <a:spcBef>
                <a:spcPct val="40000"/>
              </a:spcBef>
              <a:defRPr/>
            </a:pPr>
            <a:endParaRPr lang="pt-BR" sz="2400" b="1" dirty="0"/>
          </a:p>
          <a:p>
            <a:pPr marL="914400" lvl="1" indent="-457200" algn="just">
              <a:spcBef>
                <a:spcPct val="40000"/>
              </a:spcBef>
              <a:buFontTx/>
              <a:buNone/>
              <a:defRPr/>
            </a:pPr>
            <a:r>
              <a:rPr lang="pt-BR" sz="2400" b="1" dirty="0"/>
              <a:t>	</a:t>
            </a:r>
          </a:p>
          <a:p>
            <a:pPr marL="971550" lvl="1" indent="-514350" algn="just">
              <a:spcBef>
                <a:spcPct val="40000"/>
              </a:spcBef>
              <a:defRPr/>
            </a:pPr>
            <a:endParaRPr lang="pt-BR" sz="2400" b="1" dirty="0"/>
          </a:p>
          <a:p>
            <a:pPr algn="just">
              <a:spcBef>
                <a:spcPct val="40000"/>
              </a:spcBef>
              <a:defRPr/>
            </a:pPr>
            <a:endParaRPr lang="pt-BR" sz="2400" b="1" dirty="0"/>
          </a:p>
          <a:p>
            <a:pPr algn="just">
              <a:spcBef>
                <a:spcPct val="40000"/>
              </a:spcBef>
              <a:defRPr/>
            </a:pPr>
            <a:endParaRPr lang="pt-BR" sz="2400" b="1" dirty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5386" y="2977788"/>
            <a:ext cx="7895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Correção das estatísticas vitais no período 2000-10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/>
              <a:t>Método Simplificado para correção dos óbitos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000" b="1" dirty="0"/>
              <a:t>Para o ano de 2008 (triênio 2007-09), os municípios em cada UF foram classificados por categoria de CGM padronizado.</a:t>
            </a:r>
          </a:p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000" b="1" dirty="0"/>
              <a:t>Para cada UF e categoria de CGM padronizado, foram obtidos os óbitos totais e infantis corrigidos por meio da modelagem usada na busca ativa. </a:t>
            </a:r>
          </a:p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000" b="1" dirty="0"/>
              <a:t>Para cada UF e categoria de CGM padronizado, foram estimados os fatores de correção para o número de óbitos com um ano e mais de idade e o número de óbitos infantis, respectivamente.</a:t>
            </a:r>
          </a:p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endParaRPr lang="pt-BR" sz="2000" b="1" dirty="0"/>
          </a:p>
          <a:p>
            <a:pPr marL="1257300" lvl="2" indent="-457200">
              <a:spcBef>
                <a:spcPts val="600"/>
              </a:spcBef>
              <a:buNone/>
            </a:pPr>
            <a:r>
              <a:rPr lang="pt-BR" sz="2000" i="1" dirty="0"/>
              <a:t>Frias </a:t>
            </a:r>
            <a:r>
              <a:rPr lang="pt-BR" sz="2000" i="1" dirty="0" err="1"/>
              <a:t>et</a:t>
            </a:r>
            <a:r>
              <a:rPr lang="pt-BR" sz="2000" i="1" dirty="0"/>
              <a:t> al., RSP, 2013; </a:t>
            </a:r>
            <a:r>
              <a:rPr lang="pt-BR" sz="2000" i="1" dirty="0" err="1"/>
              <a:t>Szwarcwald</a:t>
            </a:r>
            <a:r>
              <a:rPr lang="pt-BR" sz="2000" i="1" dirty="0"/>
              <a:t> </a:t>
            </a:r>
            <a:r>
              <a:rPr lang="pt-BR" sz="2000" i="1" dirty="0" err="1"/>
              <a:t>et</a:t>
            </a:r>
            <a:r>
              <a:rPr lang="pt-BR" sz="2000" i="1" dirty="0"/>
              <a:t> al., </a:t>
            </a:r>
            <a:r>
              <a:rPr lang="pt-BR" sz="2000" i="1" dirty="0" err="1"/>
              <a:t>Population</a:t>
            </a:r>
            <a:r>
              <a:rPr lang="pt-BR" sz="2000" i="1" dirty="0"/>
              <a:t> </a:t>
            </a:r>
            <a:r>
              <a:rPr lang="pt-BR" sz="2000" i="1" dirty="0" err="1"/>
              <a:t>Health</a:t>
            </a:r>
            <a:r>
              <a:rPr lang="pt-BR" sz="2000" i="1" dirty="0"/>
              <a:t> </a:t>
            </a:r>
            <a:r>
              <a:rPr lang="pt-BR" sz="2000" i="1" dirty="0" err="1"/>
              <a:t>Metrics</a:t>
            </a:r>
            <a:r>
              <a:rPr lang="pt-BR" sz="2000" i="1" dirty="0"/>
              <a:t>, 2014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539552" y="968617"/>
          <a:ext cx="7704001" cy="5412711"/>
        </p:xfrm>
        <a:graphic>
          <a:graphicData uri="http://schemas.openxmlformats.org/drawingml/2006/table">
            <a:tbl>
              <a:tblPr/>
              <a:tblGrid>
                <a:gridCol w="15605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01313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2896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2832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UF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Fator de correção para óbitos menores de 1 ano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Fator de correção para óbitos de 1 ano ou mais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0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Categoria CGMP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Categoria CGMP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3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1-2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2-3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3-4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4-5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5-5,5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5,5 e mais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1-2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2-3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3-4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4-5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5-5,5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5,5 e mais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Rondônia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7,36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3,88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3,16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2,71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Acre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7,45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3,07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2,78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1,05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Amazonas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7,31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2,95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2,28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3,21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Roraima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7,23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3,43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2,84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1,94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Pará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7,00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2,58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1,94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2,10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Amapá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7,09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3,37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2,99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1,08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Tocantins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7,40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4,32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2,78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Maranhão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7,28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3,43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3,13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Piauí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7,25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1,08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Ceará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7,28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2,72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1,96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Rio Grande do Norte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2,91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2,48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2,70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Paraíba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3,50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2,72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Pernambuco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7,33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3,62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2,77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Alagoas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7,22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3,66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2,80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Sergipe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2,30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2,76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Bahia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7,20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3,59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2,73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2,03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Minas Gerais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7,59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4,56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2,16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2,97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1,99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Mato Grosso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8,08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3,86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2,59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Goiás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8,11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3,69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2,48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1,90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1,24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1,17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2,18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1,94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1,34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78540" y="476672"/>
            <a:ext cx="787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Fatores de correção por categoria de CGM padronizado segundo a UF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/>
              <a:t>Método Simplificado para correção dos NV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000" b="1" dirty="0"/>
              <a:t>Para o ano de 2008 (triênio 2007-09), os municípios em cada UF foram classificados por categoria da Razão entre NV estimados e informados.</a:t>
            </a:r>
          </a:p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000" b="1" dirty="0"/>
              <a:t>Para cada UF e categoria da Razão de NV, foram obtidos os NV corrigidos por meio da modelagem usada na busca ativa. </a:t>
            </a:r>
          </a:p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sz="2000" b="1" dirty="0"/>
              <a:t>Para cada UF e categoria de CGM padronizado, foram estimados os fatores de correção para o número de NV, respectivamente.</a:t>
            </a:r>
          </a:p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endParaRPr lang="pt-BR" sz="2000" b="1" dirty="0"/>
          </a:p>
          <a:p>
            <a:pPr marL="1257300" lvl="2" indent="-457200" algn="just">
              <a:spcBef>
                <a:spcPts val="600"/>
              </a:spcBef>
              <a:buNone/>
            </a:pPr>
            <a:r>
              <a:rPr lang="pt-BR" sz="2000" i="1" dirty="0"/>
              <a:t>Frias </a:t>
            </a:r>
            <a:r>
              <a:rPr lang="pt-BR" sz="2000" i="1" dirty="0" err="1"/>
              <a:t>et</a:t>
            </a:r>
            <a:r>
              <a:rPr lang="pt-BR" sz="2000" i="1" dirty="0"/>
              <a:t> al., RSP, 2013</a:t>
            </a:r>
          </a:p>
          <a:p>
            <a:pPr marL="1257300" lvl="2" indent="-457200" algn="just">
              <a:spcBef>
                <a:spcPts val="600"/>
              </a:spcBef>
              <a:buNone/>
            </a:pPr>
            <a:endParaRPr lang="pt-BR" sz="2000" b="1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1260353" y="1306753"/>
          <a:ext cx="6479999" cy="5002567"/>
        </p:xfrm>
        <a:graphic>
          <a:graphicData uri="http://schemas.openxmlformats.org/drawingml/2006/table">
            <a:tbl>
              <a:tblPr/>
              <a:tblGrid>
                <a:gridCol w="214734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65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65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66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653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653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8328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UF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Fator de correção para nascidos vivos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207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Categoria RZ-NV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832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0,5-0,6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0,6-0,7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0,7-0,8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latin typeface="Times New Roman"/>
                          <a:ea typeface="Times New Roman"/>
                        </a:rPr>
                        <a:t>0,8-0,9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latin typeface="Times New Roman"/>
                          <a:ea typeface="Times New Roman"/>
                        </a:rPr>
                        <a:t>0,9 e mais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Rondônia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Acre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Amazonas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Roraima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Pará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Amapá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Tocantins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Maranhão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1,86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Piauí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Ceará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Rio Grande do Norte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Paraíba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Pernambuco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1,91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1,18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Alagoas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Sergipe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Bahia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1,54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1,35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1,07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Minas Gerais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1,71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1,33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1,14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1,06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Mato Grosso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1,39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1,22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1,11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1,09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1,00</a:t>
                      </a:r>
                      <a:endParaRPr lang="pt-BR" sz="140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4172"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Goiás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1,69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1,49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1,23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1,12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1,01</a:t>
                      </a:r>
                      <a:endParaRPr lang="pt-BR" sz="1400" dirty="0">
                        <a:latin typeface="Times New Roman"/>
                        <a:ea typeface="Times New Roman"/>
                      </a:endParaRPr>
                    </a:p>
                  </a:txBody>
                  <a:tcPr marL="48392" marR="48392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-47401" y="476672"/>
            <a:ext cx="90838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/>
              <a:t>Fatores de correção de NV por categoria da Razão de NV estimados e informados</a:t>
            </a:r>
          </a:p>
          <a:p>
            <a:r>
              <a:rPr lang="pt-BR" sz="2000" b="1" dirty="0"/>
              <a:t> segundo a UF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62000" y="692150"/>
            <a:ext cx="7696200" cy="5213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30000"/>
              </a:spcBef>
              <a:buClr>
                <a:srgbClr val="FF0000"/>
              </a:buClr>
              <a:buFont typeface="Wingdings" pitchFamily="2" charset="2"/>
              <a:buNone/>
            </a:pPr>
            <a:endParaRPr lang="en-US" b="1" dirty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/>
              <a:t>O </a:t>
            </a:r>
            <a:r>
              <a:rPr lang="pt-BR" sz="2000" dirty="0"/>
              <a:t>compromisso assumido com as </a:t>
            </a:r>
            <a:r>
              <a:rPr lang="pt-BR" sz="2000" b="1" dirty="0"/>
              <a:t>metas de desenvolvimento do </a:t>
            </a:r>
            <a:r>
              <a:rPr lang="pt-BR" sz="2000" b="1" dirty="0" smtClean="0"/>
              <a:t>milênio,</a:t>
            </a:r>
            <a:r>
              <a:rPr lang="pt-BR" sz="2000" dirty="0" smtClean="0"/>
              <a:t> </a:t>
            </a:r>
            <a:r>
              <a:rPr lang="pt-BR" sz="2000" dirty="0"/>
              <a:t>em </a:t>
            </a:r>
            <a:r>
              <a:rPr lang="pt-BR" sz="2000" dirty="0" smtClean="0"/>
              <a:t>1990, </a:t>
            </a:r>
            <a:r>
              <a:rPr lang="pt-BR" sz="2000" dirty="0"/>
              <a:t>trouxe a necessidade de mensurar indicadores de saúde com fidedignidade, sobretudo entre os grupos vulneráveis como as mulheres e crianças.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 smtClean="0"/>
              <a:t>Em </a:t>
            </a:r>
            <a:r>
              <a:rPr lang="pt-BR" sz="2000" dirty="0"/>
              <a:t>vários países do mundo, assumiu-se </a:t>
            </a:r>
            <a:r>
              <a:rPr lang="pt-BR" sz="2000" b="1" dirty="0"/>
              <a:t>o desafio de melhorar amplamente as condições de saúde materno-infantil</a:t>
            </a:r>
            <a:r>
              <a:rPr lang="pt-BR" sz="2000" dirty="0"/>
              <a:t>, trazendo à tona o problema de construção de indicadores de saúde que pudessem avaliar o alcance das metas.  </a:t>
            </a:r>
            <a:endParaRPr lang="pt-BR" sz="2000" dirty="0" smtClean="0"/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pt-BR" sz="2000" dirty="0"/>
              <a:t>Tendo em vista as desvantagens do uso de inquéritos populacionais para a avaliação dos progressos, adotou-se, </a:t>
            </a:r>
            <a:r>
              <a:rPr lang="pt-BR" sz="2000" b="1" dirty="0"/>
              <a:t>no Brasil, o compromisso de melhorar a qualidade dos dados e expandir a cobertura do SIM e do </a:t>
            </a:r>
            <a:r>
              <a:rPr lang="pt-BR" sz="2000" b="1" dirty="0" err="1"/>
              <a:t>Sinasc</a:t>
            </a:r>
            <a:r>
              <a:rPr lang="pt-BR" sz="2000" dirty="0"/>
              <a:t>, priorizando estratégias que alcançassem as áreas geográficas em pior situação socioeconômica, e com maior precariedade dos dados vitais.</a:t>
            </a:r>
          </a:p>
          <a:p>
            <a:pPr marL="342900" indent="-34290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pt-BR" dirty="0"/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050925" y="1428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2800" u="sng">
              <a:solidFill>
                <a:srgbClr val="FF0000"/>
              </a:solidFill>
            </a:endParaRPr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611188" y="836613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1023938" y="254000"/>
            <a:ext cx="321594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3200" b="1" dirty="0"/>
              <a:t>Contextualização</a:t>
            </a:r>
          </a:p>
        </p:txBody>
      </p:sp>
    </p:spTree>
    <p:extLst>
      <p:ext uri="{BB962C8B-B14F-4D97-AF65-F5344CB8AC3E}">
        <p14:creationId xmlns:p14="http://schemas.microsoft.com/office/powerpoint/2010/main" val="79774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9392"/>
            <a:ext cx="8440783" cy="1216162"/>
          </a:xfrm>
        </p:spPr>
        <p:txBody>
          <a:bodyPr/>
          <a:lstStyle/>
          <a:p>
            <a:pPr algn="l"/>
            <a:r>
              <a:rPr lang="pt-BR" sz="2400" b="1" dirty="0"/>
              <a:t>Generalização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08720"/>
            <a:ext cx="7918450" cy="5400675"/>
          </a:xfrm>
        </p:spPr>
        <p:txBody>
          <a:bodyPr/>
          <a:lstStyle/>
          <a:p>
            <a:pPr marL="12573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/>
              <a:t>Como os fatores de correção são calculados por nível de adequação das informações, eles podem ser aplicados a outros anos, permitindo generalizar o processo para </a:t>
            </a:r>
            <a:r>
              <a:rPr lang="pt-BR" sz="2000" dirty="0" smtClean="0"/>
              <a:t>anos a partir de 2000.</a:t>
            </a:r>
            <a:endParaRPr lang="pt-BR" sz="2000" dirty="0"/>
          </a:p>
          <a:p>
            <a:pPr marL="12573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 smtClean="0"/>
              <a:t>Para </a:t>
            </a:r>
            <a:r>
              <a:rPr lang="pt-BR" sz="2000" dirty="0"/>
              <a:t>correção dos óbitos, em cada município, foram calculados os CGM padronizado por idade, por triênio, utilizando-se a população do Brasil como população padrão;</a:t>
            </a:r>
          </a:p>
          <a:p>
            <a:pPr marL="12573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/>
              <a:t>As informações de óbitos foram agregadas em duas faixas de idade: menores de um ano e um ano e mais;</a:t>
            </a:r>
          </a:p>
          <a:p>
            <a:pPr marL="12573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/>
              <a:t>Foram aplicados os fatores de correção encontrados pelo processo de busca ativa correspondentes a cada UF e categoria de CGM padronizado</a:t>
            </a:r>
            <a:r>
              <a:rPr lang="pt-BR" sz="2000" dirty="0" smtClean="0"/>
              <a:t>.</a:t>
            </a:r>
          </a:p>
          <a:p>
            <a:pPr marL="12573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/>
              <a:t>Para correção dos NV, em cada município, foram calculados as razões entre NV informados e estimados;</a:t>
            </a:r>
          </a:p>
          <a:p>
            <a:pPr marL="1257300" lvl="2" indent="-45720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pt-BR" sz="2000" dirty="0"/>
              <a:t>Foram aplicados os fatores de correção encontrados pelo processo de busca ativa correspondentes a cada UF e categoria de razão de NV.</a:t>
            </a:r>
          </a:p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endParaRPr lang="pt-BR" sz="2000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836712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/>
              <a:t>Correção das Estatísticas Vitais MS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dirty="0"/>
              <a:t>Mudança de paradigma a partir de 2008</a:t>
            </a:r>
          </a:p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dirty="0"/>
              <a:t>Antes: 8 UF com dados diretos (ES, RJ, SP, PR, RS, SC, MS, DF) e os demais com técnicas indiretas</a:t>
            </a:r>
          </a:p>
          <a:p>
            <a:pPr marL="1257300" lvl="2" indent="-457200" algn="just">
              <a:spcBef>
                <a:spcPts val="600"/>
              </a:spcBef>
              <a:buFont typeface="Wingdings" pitchFamily="2" charset="2"/>
              <a:buChar char="Ø"/>
            </a:pPr>
            <a:r>
              <a:rPr lang="pt-BR" dirty="0"/>
              <a:t>Após 2008: todas as UF com dados diretos, utilizando-se fatores de correção distintos, dependendo do nível de adequação das informações</a:t>
            </a:r>
          </a:p>
          <a:p>
            <a:pPr marL="1257300" lvl="2" indent="-457200" algn="just">
              <a:spcBef>
                <a:spcPts val="600"/>
              </a:spcBef>
              <a:buNone/>
            </a:pPr>
            <a:endParaRPr lang="pt-BR" sz="2000" b="1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graf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0768"/>
            <a:ext cx="712879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1645960" y="404664"/>
            <a:ext cx="6300000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Infant mortality rate (IMR) using informed and corrected vital data by macro-geographical region. Brazil, 2000-10</a:t>
            </a:r>
            <a:endParaRPr lang="pt-BR" sz="2000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259632" y="5949280"/>
            <a:ext cx="320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Szwarcwald et al., 2014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33314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89877" y="2996952"/>
            <a:ext cx="89305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Busca Ativa de óbitos em uma amostra </a:t>
            </a:r>
          </a:p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probabilística de municípios na Amazônia Legal, </a:t>
            </a:r>
          </a:p>
          <a:p>
            <a:r>
              <a:rPr lang="pt-B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Nordeste, Minas Gerais e Goiás, referente ao ano de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836712"/>
            <a:ext cx="8077200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b="1" u="sng" dirty="0">
                <a:cs typeface="Times New Roman" pitchFamily="18" charset="0"/>
              </a:rPr>
              <a:t>Coordenação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Célia </a:t>
            </a:r>
            <a:r>
              <a:rPr lang="pt-BR" sz="2000" dirty="0" err="1">
                <a:cs typeface="Times New Roman" pitchFamily="18" charset="0"/>
              </a:rPr>
              <a:t>Landmann</a:t>
            </a:r>
            <a:r>
              <a:rPr lang="pt-BR" sz="2000" dirty="0">
                <a:cs typeface="Times New Roman" pitchFamily="18" charset="0"/>
              </a:rPr>
              <a:t> </a:t>
            </a:r>
            <a:r>
              <a:rPr lang="pt-BR" sz="2000" dirty="0" err="1">
                <a:cs typeface="Times New Roman" pitchFamily="18" charset="0"/>
              </a:rPr>
              <a:t>Szwarcwald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Juan </a:t>
            </a:r>
            <a:r>
              <a:rPr lang="pt-BR" sz="2000" dirty="0" smtClean="0">
                <a:cs typeface="Times New Roman" pitchFamily="18" charset="0"/>
              </a:rPr>
              <a:t>Cortez-</a:t>
            </a:r>
            <a:r>
              <a:rPr lang="pt-BR" sz="2000" dirty="0" err="1" smtClean="0">
                <a:cs typeface="Times New Roman" pitchFamily="18" charset="0"/>
              </a:rPr>
              <a:t>Escalante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b="1" u="sng" dirty="0">
                <a:cs typeface="Times New Roman" pitchFamily="18" charset="0"/>
              </a:rPr>
              <a:t>Coordenadores de Campo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Paulo Roberto Borges de Souza Júnior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Paulo Frias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Raquel Barbosa de Lima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Regina Viola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en-US" sz="2000" b="1" u="sng" dirty="0" err="1">
                <a:cs typeface="Times New Roman" pitchFamily="18" charset="0"/>
              </a:rPr>
              <a:t>Pesquisadores</a:t>
            </a:r>
            <a:endParaRPr lang="en-US" sz="2000" b="1" u="sng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Wanessa Almeida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 err="1">
                <a:cs typeface="Times New Roman" pitchFamily="18" charset="0"/>
              </a:rPr>
              <a:t>Giseli</a:t>
            </a:r>
            <a:r>
              <a:rPr lang="pt-BR" sz="2000" dirty="0">
                <a:cs typeface="Times New Roman" pitchFamily="18" charset="0"/>
              </a:rPr>
              <a:t> N. </a:t>
            </a:r>
            <a:r>
              <a:rPr lang="pt-BR" sz="2000" dirty="0" err="1">
                <a:cs typeface="Times New Roman" pitchFamily="18" charset="0"/>
              </a:rPr>
              <a:t>Damacena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Arthur </a:t>
            </a:r>
            <a:r>
              <a:rPr lang="pt-BR" sz="2000" dirty="0" err="1">
                <a:cs typeface="Times New Roman" pitchFamily="18" charset="0"/>
              </a:rPr>
              <a:t>Pate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b="1" u="sng" dirty="0">
                <a:cs typeface="Times New Roman" pitchFamily="18" charset="0"/>
              </a:rPr>
              <a:t>Responsável pelos sistemas de monitoramento das informações</a:t>
            </a: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Cristiano </a:t>
            </a:r>
            <a:r>
              <a:rPr lang="pt-BR" sz="2000" dirty="0" err="1">
                <a:cs typeface="Times New Roman" pitchFamily="18" charset="0"/>
              </a:rPr>
              <a:t>Lehrer</a:t>
            </a:r>
            <a:endParaRPr lang="pt-BR" sz="2000" dirty="0">
              <a:cs typeface="Times New Roman" pitchFamily="18" charset="0"/>
            </a:endParaRPr>
          </a:p>
          <a:p>
            <a:pPr marL="355600" indent="-355600" algn="just">
              <a:spcBef>
                <a:spcPts val="600"/>
              </a:spcBef>
              <a:buClr>
                <a:srgbClr val="FF0000"/>
              </a:buClr>
            </a:pPr>
            <a:r>
              <a:rPr lang="pt-BR" sz="2000" dirty="0">
                <a:cs typeface="Times New Roman" pitchFamily="18" charset="0"/>
              </a:rPr>
              <a:t>Anthony Stevens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" y="692696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2775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>
                <a:ea typeface="Arial Unicode MS" pitchFamily="34" charset="-128"/>
                <a:cs typeface="Arial Unicode MS" pitchFamily="34" charset="-128"/>
              </a:rPr>
              <a:t>Equipe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/>
              <a:t>Amostra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r>
              <a:rPr lang="pt-BR" sz="2400" dirty="0"/>
              <a:t>Foram selecionados 79 municípios nos estados das regiões Norte e Nordeste, Goiás, Mato Grosso e Minas Gerais.</a:t>
            </a:r>
          </a:p>
          <a:p>
            <a:r>
              <a:rPr lang="pt-BR" sz="2400" dirty="0"/>
              <a:t>Só foram considerados municípios com menos de </a:t>
            </a:r>
            <a:r>
              <a:rPr lang="pt-BR" sz="2400" dirty="0" smtClean="0"/>
              <a:t>100.000 </a:t>
            </a:r>
            <a:r>
              <a:rPr lang="pt-BR" sz="2400" dirty="0"/>
              <a:t>habitantes.</a:t>
            </a:r>
          </a:p>
          <a:p>
            <a:r>
              <a:rPr lang="pt-BR" sz="2400" dirty="0"/>
              <a:t>Os municípios foram estratificados por nível de adequação das informações de óbitos (baseado no CGMP) e no número mínimo esperado de óbitos infantis, com base no CMI estimado para a UF e o número de NV do município.  </a:t>
            </a:r>
            <a:r>
              <a:rPr lang="pt-BR" sz="2400" b="1" dirty="0"/>
              <a:t> </a:t>
            </a:r>
            <a:endParaRPr lang="pt-BR" sz="2400" dirty="0"/>
          </a:p>
          <a:p>
            <a:pPr lvl="1"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endParaRPr lang="pt-BR" sz="2000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/>
              <a:t>Objetivos do estudo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r>
              <a:rPr lang="pt-BR" sz="2400" dirty="0"/>
              <a:t>Validar os fatores de correção sendo utilizados.</a:t>
            </a:r>
          </a:p>
          <a:p>
            <a:r>
              <a:rPr lang="pt-BR" sz="2400" dirty="0" smtClean="0"/>
              <a:t>Estabelecer critérios para identificação da </a:t>
            </a:r>
            <a:r>
              <a:rPr lang="pt-BR" sz="2400" dirty="0" err="1" smtClean="0"/>
              <a:t>subenumeração</a:t>
            </a:r>
            <a:r>
              <a:rPr lang="pt-BR" sz="2400" dirty="0" smtClean="0"/>
              <a:t> </a:t>
            </a:r>
            <a:r>
              <a:rPr lang="pt-BR" sz="2400" dirty="0"/>
              <a:t>dos óbitos infantis.</a:t>
            </a:r>
          </a:p>
          <a:p>
            <a:r>
              <a:rPr lang="pt-BR" sz="2400" dirty="0" smtClean="0"/>
              <a:t>Estimar </a:t>
            </a:r>
            <a:r>
              <a:rPr lang="pt-BR" sz="2400" dirty="0"/>
              <a:t>a completitude do SIM por município</a:t>
            </a:r>
          </a:p>
          <a:p>
            <a:r>
              <a:rPr lang="pt-BR" sz="2400" dirty="0"/>
              <a:t>Estimar a mortalidade infantil por município</a:t>
            </a:r>
          </a:p>
          <a:p>
            <a:pPr lvl="1"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endParaRPr lang="pt-BR" sz="2000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/>
              <a:t>Delineamento do estudo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r>
              <a:rPr lang="pt-BR" sz="2400" dirty="0"/>
              <a:t>Busca ativa de óbitos no próprio município ou nos municípios vizinhos;</a:t>
            </a:r>
          </a:p>
          <a:p>
            <a:r>
              <a:rPr lang="pt-BR" sz="2400" dirty="0"/>
              <a:t>Várias fontes percorridas;</a:t>
            </a:r>
          </a:p>
          <a:p>
            <a:r>
              <a:rPr lang="pt-BR" sz="2400" dirty="0"/>
              <a:t>Painel on-line para digitação dos dados encontrados;</a:t>
            </a:r>
          </a:p>
          <a:p>
            <a:r>
              <a:rPr lang="pt-BR" sz="2400" dirty="0"/>
              <a:t>Separação dos casos que precisavam de confirmação (ano ignorado, endereço, falhas em informações importantes);</a:t>
            </a:r>
          </a:p>
          <a:p>
            <a:r>
              <a:rPr lang="pt-BR" sz="2400" dirty="0"/>
              <a:t>Painel on-line de confirmações.</a:t>
            </a:r>
          </a:p>
          <a:p>
            <a:pPr lvl="1">
              <a:buNone/>
            </a:pPr>
            <a:endParaRPr lang="pt-BR" sz="2400" dirty="0"/>
          </a:p>
          <a:p>
            <a:pPr>
              <a:buNone/>
            </a:pPr>
            <a:endParaRPr lang="pt-BR" sz="2400" dirty="0"/>
          </a:p>
          <a:p>
            <a:endParaRPr lang="pt-BR" sz="2000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3200" b="1" dirty="0"/>
              <a:t>Busca ativa de óbitos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marL="457200" indent="-457200" algn="just">
              <a:spcBef>
                <a:spcPct val="40000"/>
              </a:spcBef>
              <a:defRPr/>
            </a:pPr>
            <a:r>
              <a:rPr lang="pt-BR" sz="2400" dirty="0"/>
              <a:t>O trabalho de campo foi realizado de maio a outubro de 2014.  </a:t>
            </a:r>
          </a:p>
          <a:p>
            <a:pPr marL="457200" indent="-457200" algn="just">
              <a:spcBef>
                <a:spcPct val="40000"/>
              </a:spcBef>
              <a:defRPr/>
            </a:pPr>
            <a:r>
              <a:rPr lang="pt-BR" sz="2400" dirty="0"/>
              <a:t>Foi feita a busca ativa nas diferentes fontes de informações cadastradas, referente </a:t>
            </a:r>
            <a:r>
              <a:rPr lang="pt-BR" sz="2400" u="sng" dirty="0"/>
              <a:t>ao ano de 2012</a:t>
            </a:r>
            <a:r>
              <a:rPr lang="pt-BR" sz="2400" dirty="0"/>
              <a:t>.</a:t>
            </a:r>
          </a:p>
          <a:p>
            <a:pPr marL="457200" indent="-457200" algn="just">
              <a:spcBef>
                <a:spcPct val="40000"/>
              </a:spcBef>
              <a:defRPr/>
            </a:pPr>
            <a:r>
              <a:rPr lang="pt-BR" sz="2400" dirty="0"/>
              <a:t>Em cada fonte, foi feita a verificação dos nomes dos falecidos ou do nome das mães dos óbitos infantis que constavam da lista nominal do município-caso. </a:t>
            </a:r>
          </a:p>
          <a:p>
            <a:pPr marL="457200" indent="-457200" algn="just">
              <a:spcBef>
                <a:spcPct val="40000"/>
              </a:spcBef>
              <a:defRPr/>
            </a:pPr>
            <a:r>
              <a:rPr lang="pt-BR" sz="2400" dirty="0"/>
              <a:t>Após a verificação, foi realizado o preenchimento de instrumento padronizado de busca ativa, com  os nomes não constantes na lista nominal. </a:t>
            </a:r>
          </a:p>
          <a:p>
            <a:pPr marL="457200" indent="-457200" algn="just">
              <a:spcBef>
                <a:spcPct val="40000"/>
              </a:spcBef>
              <a:defRPr/>
            </a:pPr>
            <a:r>
              <a:rPr lang="pt-BR" sz="2400" dirty="0"/>
              <a:t>Os dados foram digitados em painel on-line construído para monitoramento da busca ativa.</a:t>
            </a:r>
          </a:p>
          <a:p>
            <a:pPr marL="457200" indent="-457200" algn="just">
              <a:spcBef>
                <a:spcPct val="40000"/>
              </a:spcBef>
              <a:defRPr/>
            </a:pPr>
            <a:endParaRPr lang="pt-BR" sz="2400" b="1" dirty="0"/>
          </a:p>
          <a:p>
            <a:pPr marL="457200" indent="-457200" algn="just">
              <a:spcBef>
                <a:spcPct val="40000"/>
              </a:spcBef>
              <a:defRPr/>
            </a:pPr>
            <a:endParaRPr lang="pt-BR" sz="2400" b="1" dirty="0"/>
          </a:p>
          <a:p>
            <a:pPr marL="457200" indent="-457200" algn="just">
              <a:spcBef>
                <a:spcPct val="40000"/>
              </a:spcBef>
              <a:defRPr/>
            </a:pPr>
            <a:endParaRPr lang="pt-BR" sz="2400" b="1" dirty="0"/>
          </a:p>
          <a:p>
            <a:pPr marL="914400" lvl="1" indent="-457200" algn="just">
              <a:spcBef>
                <a:spcPct val="40000"/>
              </a:spcBef>
              <a:buFontTx/>
              <a:buNone/>
              <a:defRPr/>
            </a:pPr>
            <a:r>
              <a:rPr lang="pt-BR" sz="2400" b="1" dirty="0"/>
              <a:t>	</a:t>
            </a:r>
          </a:p>
          <a:p>
            <a:pPr marL="971550" lvl="1" indent="-514350" algn="just">
              <a:spcBef>
                <a:spcPct val="40000"/>
              </a:spcBef>
              <a:defRPr/>
            </a:pPr>
            <a:endParaRPr lang="pt-BR" sz="2400" b="1" dirty="0"/>
          </a:p>
          <a:p>
            <a:pPr algn="just">
              <a:spcBef>
                <a:spcPct val="40000"/>
              </a:spcBef>
              <a:defRPr/>
            </a:pPr>
            <a:endParaRPr lang="pt-BR" sz="2400" b="1" dirty="0"/>
          </a:p>
          <a:p>
            <a:pPr algn="just">
              <a:spcBef>
                <a:spcPct val="40000"/>
              </a:spcBef>
              <a:defRPr/>
            </a:pPr>
            <a:endParaRPr lang="pt-BR" sz="2400" b="1" dirty="0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3200" b="1"/>
              <a:t>Confirmação dos eventos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/>
              <a:t>Os critérios para solicitação de confirmação foram:</a:t>
            </a:r>
          </a:p>
          <a:p>
            <a:r>
              <a:rPr lang="pt-BR" sz="2400" dirty="0"/>
              <a:t>Eventos encontrados em fontes diferentes de cartório ou UBS.</a:t>
            </a:r>
          </a:p>
          <a:p>
            <a:r>
              <a:rPr lang="pt-BR" sz="2400" dirty="0"/>
              <a:t>Caso sem apresentação da data de óbito (para verificar se o óbito ocorreu em 2012).</a:t>
            </a:r>
          </a:p>
          <a:p>
            <a:r>
              <a:rPr lang="pt-BR" sz="2400" dirty="0"/>
              <a:t>Caso sem apresentação da data de nascimento ou da idade.</a:t>
            </a:r>
          </a:p>
          <a:p>
            <a:r>
              <a:rPr lang="pt-BR" sz="2400" dirty="0"/>
              <a:t>Caso classificado como óbito fetal ou criança menor de um ano.</a:t>
            </a:r>
            <a:br>
              <a:rPr lang="pt-BR" sz="2400" dirty="0"/>
            </a:br>
            <a:endParaRPr lang="pt-BR" sz="2400" b="1" dirty="0"/>
          </a:p>
          <a:p>
            <a:pPr marL="457200" indent="-457200" algn="just">
              <a:spcBef>
                <a:spcPct val="40000"/>
              </a:spcBef>
              <a:defRPr/>
            </a:pPr>
            <a:endParaRPr lang="pt-BR" sz="2400" b="1" dirty="0"/>
          </a:p>
          <a:p>
            <a:pPr marL="457200" indent="-457200" algn="just">
              <a:spcBef>
                <a:spcPct val="40000"/>
              </a:spcBef>
              <a:defRPr/>
            </a:pPr>
            <a:endParaRPr lang="pt-BR" sz="2400" b="1" dirty="0"/>
          </a:p>
          <a:p>
            <a:pPr marL="914400" lvl="1" indent="-457200" algn="just">
              <a:spcBef>
                <a:spcPct val="40000"/>
              </a:spcBef>
              <a:buFontTx/>
              <a:buNone/>
              <a:defRPr/>
            </a:pPr>
            <a:r>
              <a:rPr lang="pt-BR" sz="2400" b="1" dirty="0"/>
              <a:t>	</a:t>
            </a:r>
          </a:p>
          <a:p>
            <a:pPr marL="971550" lvl="1" indent="-514350" algn="just">
              <a:spcBef>
                <a:spcPct val="40000"/>
              </a:spcBef>
              <a:defRPr/>
            </a:pPr>
            <a:endParaRPr lang="pt-BR" sz="2400" b="1" dirty="0"/>
          </a:p>
          <a:p>
            <a:pPr algn="just">
              <a:spcBef>
                <a:spcPct val="40000"/>
              </a:spcBef>
              <a:defRPr/>
            </a:pPr>
            <a:endParaRPr lang="pt-BR" sz="2400" b="1" dirty="0"/>
          </a:p>
          <a:p>
            <a:pPr algn="just">
              <a:spcBef>
                <a:spcPct val="40000"/>
              </a:spcBef>
              <a:defRPr/>
            </a:pPr>
            <a:endParaRPr lang="pt-BR" sz="2400" b="1" dirty="0"/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468313" y="3933825"/>
            <a:ext cx="8135937" cy="15113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endParaRPr lang="pt-BR" b="1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pt-BR" b="1">
                <a:solidFill>
                  <a:srgbClr val="FF0000"/>
                </a:solidFill>
              </a:rPr>
              <a:t>PROBLEMA: Como estimar a mortalidade infantil e avaliar </a:t>
            </a:r>
          </a:p>
          <a:p>
            <a:pPr>
              <a:spcBef>
                <a:spcPct val="50000"/>
              </a:spcBef>
              <a:buClr>
                <a:srgbClr val="FF0000"/>
              </a:buClr>
              <a:buFont typeface="Wingdings" pitchFamily="2" charset="2"/>
              <a:buNone/>
            </a:pPr>
            <a:r>
              <a:rPr lang="pt-BR" b="1">
                <a:solidFill>
                  <a:srgbClr val="FF0000"/>
                </a:solidFill>
              </a:rPr>
              <a:t>tendências em áreas com informações vitais precárias?</a:t>
            </a:r>
          </a:p>
          <a:p>
            <a:pPr>
              <a:spcBef>
                <a:spcPct val="50000"/>
              </a:spcBef>
            </a:pPr>
            <a:endParaRPr lang="pt-BR"/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684213" y="1300163"/>
            <a:ext cx="79136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/>
              <a:t>Nos anos 90, vários programas foram propostos para reduzir a mortalidade infantil como o Programa de Redução da Mortalidade Infantil (PRMI) e posteriormente o Programa de Saúde da Família (PSF).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050925" y="142875"/>
            <a:ext cx="184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lang="pt-BR" sz="2800" u="sng">
              <a:solidFill>
                <a:srgbClr val="FF0000"/>
              </a:solidFill>
            </a:endParaRP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611188" y="836613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8" name="Text Box 5"/>
          <p:cNvSpPr txBox="1">
            <a:spLocks noChangeArrowheads="1"/>
          </p:cNvSpPr>
          <p:nvPr/>
        </p:nvSpPr>
        <p:spPr bwMode="auto">
          <a:xfrm>
            <a:off x="611188" y="188913"/>
            <a:ext cx="29940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b="1"/>
              <a:t>Processo Histórico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312307"/>
            <a:ext cx="80772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dirty="0"/>
              <a:t>Dos 79 municípios selecionados, todos realizaram o processo de busca ativa. </a:t>
            </a:r>
          </a:p>
          <a:p>
            <a:pPr marL="355600" indent="-35560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dirty="0">
                <a:cs typeface="Times New Roman" pitchFamily="18" charset="0"/>
              </a:rPr>
              <a:t>Foi realizado o relacionamento entre o banco de óbitos encontrados na busca ativa e o SIM de 2012, pelo número da DO e nome do falecido, para verificação de eventos já informados.</a:t>
            </a:r>
          </a:p>
          <a:p>
            <a:pPr marL="355600" indent="-35560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dirty="0"/>
              <a:t>Para estes municípios, o total de óbitos informado ao SIM em 2012 foi de 14335.</a:t>
            </a:r>
          </a:p>
          <a:p>
            <a:pPr marL="355600" indent="-355600" algn="just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dirty="0"/>
              <a:t>Na busca ativa, foram encontrados 3067 óbitos não fetais; 2212 não estavam no SIM; 358 estavam no SIM no próprio município; 427 estavam no SIM em outro município da mesma UF; 70 estavam no SIM em outra UF. 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" y="9144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2775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>
                <a:ea typeface="Arial Unicode MS" pitchFamily="34" charset="-128"/>
                <a:cs typeface="Arial Unicode MS" pitchFamily="34" charset="-128"/>
              </a:rPr>
              <a:t>Resultados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836713"/>
            <a:ext cx="8928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Distribuição de óbitos encontrados na busca ativa segundo a fonte de informação. Brasil, 2012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486649"/>
              </p:ext>
            </p:extLst>
          </p:nvPr>
        </p:nvGraphicFramePr>
        <p:xfrm>
          <a:off x="2240032" y="2060849"/>
          <a:ext cx="5212288" cy="4180218"/>
        </p:xfrm>
        <a:graphic>
          <a:graphicData uri="http://schemas.openxmlformats.org/drawingml/2006/table">
            <a:tbl>
              <a:tblPr/>
              <a:tblGrid>
                <a:gridCol w="36110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06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06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6102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Fontes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Óbitos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1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2203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Hospitais e outros estabelecimentos de saúde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257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Cartórios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307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Unidades básicas de saúde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265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IML/SVO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44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Cemitérios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676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30,6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>
                          <a:latin typeface="Times New Roman"/>
                          <a:ea typeface="Times New Roman"/>
                          <a:cs typeface="Times New Roman"/>
                        </a:rPr>
                        <a:t>Funerárias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428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1" i="0" u="none" strike="noStrike" dirty="0">
                          <a:solidFill>
                            <a:srgbClr val="FF0000"/>
                          </a:solidFill>
                          <a:latin typeface="+mj-lt"/>
                        </a:rPr>
                        <a:t>19,3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Secretaria de Ação Social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SES/SMS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41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1,9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Outros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167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7,5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dirty="0">
                          <a:latin typeface="Times New Roman"/>
                          <a:ea typeface="Times New Roman"/>
                          <a:cs typeface="Times New Roman"/>
                        </a:rPr>
                        <a:t>Total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2212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 marL="9525" marR="9525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4777" y="1484784"/>
            <a:ext cx="845616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buFont typeface="Wingdings" pitchFamily="2" charset="2"/>
              <a:buChar char="Ø"/>
            </a:pPr>
            <a:r>
              <a:rPr lang="pt-BR" dirty="0"/>
              <a:t>Dos 2212 óbitos não encontrados no SIM, 407 (18,4%) estavam </a:t>
            </a:r>
          </a:p>
          <a:p>
            <a:pPr algn="l"/>
            <a:r>
              <a:rPr lang="pt-BR" dirty="0"/>
              <a:t>no SISOBI.</a:t>
            </a:r>
          </a:p>
          <a:p>
            <a:pPr algn="l"/>
            <a:endParaRPr lang="pt-BR" dirty="0"/>
          </a:p>
          <a:p>
            <a:pPr algn="l">
              <a:buFont typeface="Wingdings" pitchFamily="2" charset="2"/>
              <a:buChar char="Ø"/>
            </a:pPr>
            <a:r>
              <a:rPr lang="pt-BR" dirty="0"/>
              <a:t>Dos 307 encontrados em cartórios, 212 (69%) estava no SISOBI.</a:t>
            </a:r>
          </a:p>
          <a:p>
            <a:pPr algn="l"/>
            <a:endParaRPr lang="pt-BR" dirty="0"/>
          </a:p>
          <a:p>
            <a:pPr algn="l">
              <a:buFont typeface="Wingdings" pitchFamily="2" charset="2"/>
              <a:buChar char="Ø"/>
            </a:pPr>
            <a:r>
              <a:rPr lang="pt-BR" dirty="0"/>
              <a:t>Ou seja, o SISOBI é uma fonte alternativa útil para uso na rotina.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3" name="Line 3"/>
          <p:cNvSpPr>
            <a:spLocks noChangeShapeType="1"/>
          </p:cNvSpPr>
          <p:nvPr/>
        </p:nvSpPr>
        <p:spPr bwMode="auto">
          <a:xfrm>
            <a:off x="609600" y="9144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500754" y="332656"/>
            <a:ext cx="4215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Comparação com SISOBI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836713"/>
            <a:ext cx="89289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Resultados da Busca Ativa. Brasil, 2012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740074"/>
              </p:ext>
            </p:extLst>
          </p:nvPr>
        </p:nvGraphicFramePr>
        <p:xfrm>
          <a:off x="683568" y="1821180"/>
          <a:ext cx="7416000" cy="3364631"/>
        </p:xfrm>
        <a:graphic>
          <a:graphicData uri="http://schemas.openxmlformats.org/drawingml/2006/table">
            <a:tbl>
              <a:tblPr/>
              <a:tblGrid>
                <a:gridCol w="56886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528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6102"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Resultado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Óbitos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610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>
                          <a:latin typeface="Times New Roman"/>
                          <a:ea typeface="Times New Roman"/>
                          <a:cs typeface="Times New Roman"/>
                        </a:rPr>
                        <a:t>n</a:t>
                      </a:r>
                      <a:endParaRPr lang="pt-BR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pt-BR" sz="2000" b="1" dirty="0">
                          <a:latin typeface="Times New Roman"/>
                          <a:ea typeface="Times New Roman"/>
                          <a:cs typeface="Times New Roman"/>
                        </a:rPr>
                        <a:t>%</a:t>
                      </a:r>
                      <a:endParaRPr lang="pt-BR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6503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Encontrados na busca ativa e confirmados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77,5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Encontrados na busca e não confirmados pois não foram localizados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133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6,0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Encontrados na busca e não foram confirmados 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pelo acesso difícil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,6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Não confirmada residência ou ano de morte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351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15,9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Subtotal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2212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Já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latin typeface="+mj-lt"/>
                        </a:rPr>
                        <a:t>estavam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no SIM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855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27,9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9002"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Total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3067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100,0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620" marR="7620" marT="762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3200" b="1" dirty="0"/>
              <a:t>Fatores de Correção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196975"/>
            <a:ext cx="7344816" cy="2160017"/>
          </a:xfrm>
        </p:spPr>
        <p:txBody>
          <a:bodyPr/>
          <a:lstStyle/>
          <a:p>
            <a:pPr marL="857250" lvl="1" indent="-457200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sz="2400" dirty="0"/>
              <a:t>Para o cálculo dos fatores de correção, foram considerados os óbitos que foram confirmados, os que não foram confirmados porque não foram localizados, ou não foram confirmados </a:t>
            </a:r>
            <a:r>
              <a:rPr lang="pt-BR" sz="2400" dirty="0" smtClean="0"/>
              <a:t>pelo acesso difícil.</a:t>
            </a:r>
            <a:endParaRPr lang="pt-BR" sz="2400" dirty="0"/>
          </a:p>
          <a:p>
            <a:pPr marL="857250" lvl="1" indent="-457200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sz="2400" dirty="0"/>
              <a:t>Não foram considerados os óbitos que já estavam no SIM.</a:t>
            </a:r>
          </a:p>
          <a:p>
            <a:pPr marL="857250" lvl="1" indent="-457200" algn="just">
              <a:spcBef>
                <a:spcPct val="40000"/>
              </a:spcBef>
              <a:buFont typeface="Wingdings" pitchFamily="2" charset="2"/>
              <a:buChar char="Ø"/>
            </a:pPr>
            <a:r>
              <a:rPr lang="pt-BR" sz="2400" dirty="0"/>
              <a:t>Não foram considerados os óbitos para os quais o endereço foi localizado em outro município ou o ano de morte era diferente de 2012.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7967704"/>
              </p:ext>
            </p:extLst>
          </p:nvPr>
        </p:nvGraphicFramePr>
        <p:xfrm>
          <a:off x="1115616" y="2241664"/>
          <a:ext cx="6936000" cy="298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Categoria de CGMP (/1000 </a:t>
                      </a:r>
                      <a:r>
                        <a:rPr lang="pt-BR" sz="2000" dirty="0" err="1">
                          <a:latin typeface="+mj-lt"/>
                        </a:rPr>
                        <a:t>hab</a:t>
                      </a:r>
                      <a:r>
                        <a:rPr lang="pt-BR" sz="2000" dirty="0">
                          <a:latin typeface="+mj-lt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Encontrados na busca ativa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SIM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Fator de Correção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&lt;3,5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494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1,35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&gt;=3,5</a:t>
                      </a:r>
                      <a:r>
                        <a:rPr lang="pt-BR" sz="2000" baseline="0" dirty="0">
                          <a:latin typeface="+mj-lt"/>
                        </a:rPr>
                        <a:t> e &lt;4,5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293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979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1,30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dirty="0">
                          <a:latin typeface="+mj-lt"/>
                        </a:rPr>
                        <a:t>&gt;=4,5</a:t>
                      </a:r>
                      <a:r>
                        <a:rPr lang="pt-BR" sz="2000" baseline="0" dirty="0">
                          <a:latin typeface="+mj-lt"/>
                        </a:rPr>
                        <a:t> e &lt;5,5</a:t>
                      </a:r>
                      <a:endParaRPr lang="pt-BR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3435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1,15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5,5 e mais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905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9427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1,10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>
                          <a:latin typeface="+mj-lt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1873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14335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1,13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320894" y="725795"/>
            <a:ext cx="8067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Fatores de Correção* por categoria do Coeficiente Geral de </a:t>
            </a:r>
          </a:p>
          <a:p>
            <a:r>
              <a:rPr lang="pt-BR" b="1" dirty="0"/>
              <a:t>Mortalidade Padronizado (por 1000 </a:t>
            </a:r>
            <a:r>
              <a:rPr lang="pt-BR" b="1" dirty="0" err="1"/>
              <a:t>hab</a:t>
            </a:r>
            <a:r>
              <a:rPr lang="pt-BR" b="1" dirty="0"/>
              <a:t>) por 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Análise por </a:t>
            </a:r>
            <a:r>
              <a:rPr lang="pt-BR" dirty="0" smtClean="0"/>
              <a:t>Município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495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/>
              <a:t>Correção das informações vitais</a:t>
            </a:r>
            <a:endParaRPr lang="pt-BR" sz="2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algn="just"/>
            <a:r>
              <a:rPr lang="pt-BR" sz="2400" dirty="0"/>
              <a:t>Devido à grande proporção (45%) de municípios com menos de </a:t>
            </a:r>
            <a:r>
              <a:rPr lang="pt-BR" sz="2400" dirty="0" smtClean="0"/>
              <a:t>10.000 </a:t>
            </a:r>
            <a:r>
              <a:rPr lang="pt-BR" sz="2400" dirty="0"/>
              <a:t>habitantes, as análises foram realizadas por triênio (</a:t>
            </a:r>
            <a:r>
              <a:rPr lang="pt-BR" sz="2400" dirty="0" smtClean="0"/>
              <a:t>2013-2015) </a:t>
            </a:r>
            <a:r>
              <a:rPr lang="pt-BR" sz="2400" dirty="0"/>
              <a:t>para dar maior estabilidade aos indicadores. </a:t>
            </a:r>
          </a:p>
          <a:p>
            <a:pPr algn="just"/>
            <a:r>
              <a:rPr lang="pt-BR" sz="2400" dirty="0"/>
              <a:t>Para caracterizar o nível de cobertura das informações de mortalidade foi utilizado o Coeficiente Geral de Mortalidade Padronizado por idade (CGMP), tendo como padrão a população do Brasil para o ano de </a:t>
            </a:r>
            <a:r>
              <a:rPr lang="pt-BR" sz="2400" dirty="0" smtClean="0"/>
              <a:t>2014.</a:t>
            </a:r>
            <a:endParaRPr lang="pt-BR" sz="2400" b="1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/>
              <a:t>Estimação dos fatores de correção</a:t>
            </a:r>
            <a:endParaRPr lang="pt-B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6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685800" y="1196975"/>
                <a:ext cx="7918450" cy="5400675"/>
              </a:xfrm>
            </p:spPr>
            <p:txBody>
              <a:bodyPr/>
              <a:lstStyle/>
              <a:p>
                <a:r>
                  <a:rPr lang="pt-BR" sz="2400" dirty="0" smtClean="0"/>
                  <a:t>Foram calculados os seguintes fatores de correção</a:t>
                </a:r>
                <a:endParaRPr lang="pt-BR" sz="2000" dirty="0"/>
              </a:p>
              <a:p>
                <a:r>
                  <a:rPr lang="pt-BR" sz="2000" dirty="0"/>
                  <a:t>Para óbitos de 1 ano ou mais de idade</a:t>
                </a:r>
              </a:p>
              <a:p>
                <a:endParaRPr lang="pt-BR" sz="2000" dirty="0"/>
              </a:p>
              <a:p>
                <a:r>
                  <a:rPr lang="pt-BR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 charset="0"/>
                          </a:rPr>
                          <m:t>𝐹𝐶𝑅𝑅</m:t>
                        </m:r>
                      </m:e>
                      <m:sub>
                        <m:r>
                          <a:rPr lang="pt-BR" sz="2000" i="1">
                            <a:latin typeface="Cambria Math" charset="0"/>
                          </a:rPr>
                          <m:t>1</m:t>
                        </m:r>
                        <m:r>
                          <a:rPr lang="pt-BR" sz="2000" i="1">
                            <a:latin typeface="Cambria Math" charset="0"/>
                          </a:rPr>
                          <m:t>𝑎</m:t>
                        </m:r>
                        <m:r>
                          <a:rPr lang="pt-BR" sz="2000" i="1">
                            <a:latin typeface="Cambria Math" charset="0"/>
                          </a:rPr>
                          <m:t>+</m:t>
                        </m:r>
                      </m:sub>
                    </m:sSub>
                    <m:r>
                      <a:rPr lang="pt-BR" sz="2000" i="1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pt-BR" sz="20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 charset="0"/>
                          </a:rPr>
                          <m:t>5,5</m:t>
                        </m:r>
                      </m:num>
                      <m:den>
                        <m:r>
                          <a:rPr lang="pt-BR" sz="2000" i="1">
                            <a:latin typeface="Cambria Math" charset="0"/>
                          </a:rPr>
                          <m:t>𝑚𝑖𝑛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𝑖𝑚𝑜</m:t>
                        </m:r>
                        <m:r>
                          <a:rPr lang="pt-BR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pt-BR" sz="20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pt-BR" sz="2000" i="1">
                                <a:latin typeface="Cambria Math" charset="0"/>
                              </a:rPr>
                              <m:t>5,5 ; </m:t>
                            </m:r>
                            <m:sSub>
                              <m:sSubPr>
                                <m:ctrlPr>
                                  <a:rPr lang="pt-BR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pt-BR" sz="2000" i="1">
                                    <a:latin typeface="Cambria Math" charset="0"/>
                                  </a:rPr>
                                  <m:t>𝐶𝐺𝑀𝑃</m:t>
                                </m:r>
                              </m:e>
                              <m:sub>
                                <m:r>
                                  <a:rPr lang="pt-BR" sz="2000" i="1"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pt-BR" sz="2000" i="1">
                                    <a:latin typeface="Cambria Math" charset="0"/>
                                  </a:rPr>
                                  <m:t>𝑎</m:t>
                                </m:r>
                                <m:r>
                                  <a:rPr lang="pt-BR" sz="2000" i="1">
                                    <a:latin typeface="Cambria Math" charset="0"/>
                                  </a:rPr>
                                  <m:t>+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lang="pt-BR" sz="2000" i="1">
                        <a:latin typeface="Cambria Math" charset="0"/>
                      </a:rPr>
                      <m:t> ,</m:t>
                    </m:r>
                  </m:oMath>
                </a14:m>
                <a:endParaRPr lang="pt-BR" sz="2000" dirty="0"/>
              </a:p>
              <a:p>
                <a:pPr marL="0" indent="0">
                  <a:buNone/>
                </a:pPr>
                <a:endParaRPr lang="pt-BR" sz="2000" dirty="0"/>
              </a:p>
              <a:p>
                <a:endParaRPr lang="pt-BR" sz="2000" dirty="0"/>
              </a:p>
              <a:p>
                <a:r>
                  <a:rPr lang="pt-BR" sz="2000" dirty="0"/>
                  <a:t>Para óbitos de menores de 1 ano de idade</a:t>
                </a:r>
              </a:p>
              <a:p>
                <a:pPr>
                  <a:buNone/>
                </a:pPr>
                <a:endParaRPr lang="pt-BR" sz="2000" dirty="0"/>
              </a:p>
              <a:p>
                <a:pPr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 charset="0"/>
                            </a:rPr>
                            <m:t>𝐹𝐶𝑅𝑅</m:t>
                          </m:r>
                        </m:e>
                        <m:sub>
                          <m:r>
                            <a:rPr lang="pt-BR" sz="2000" i="1">
                              <a:latin typeface="Cambria Math" charset="0"/>
                            </a:rPr>
                            <m:t>𝑚</m:t>
                          </m:r>
                          <m:r>
                            <a:rPr lang="pt-BR" sz="2000" i="1">
                              <a:latin typeface="Cambria Math" charset="0"/>
                            </a:rPr>
                            <m:t>1</m:t>
                          </m:r>
                          <m:r>
                            <a:rPr lang="pt-BR" sz="2000" i="1">
                              <a:latin typeface="Cambria Math" charset="0"/>
                            </a:rPr>
                            <m:t>𝑎</m:t>
                          </m:r>
                        </m:sub>
                      </m:sSub>
                      <m:r>
                        <a:rPr lang="pt-BR" sz="2000" i="1">
                          <a:latin typeface="Cambria Math" charset="0"/>
                        </a:rPr>
                        <m:t>=</m:t>
                      </m:r>
                      <m:r>
                        <a:rPr lang="pt-BR" sz="2000" i="1">
                          <a:latin typeface="Cambria Math" charset="0"/>
                        </a:rPr>
                        <m:t>𝑚𝑖𝑛</m:t>
                      </m:r>
                      <m:d>
                        <m:dPr>
                          <m:ctrlPr>
                            <a:rPr lang="pt-BR" sz="20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 charset="0"/>
                            </a:rPr>
                            <m:t>1;3,626−0,418×</m:t>
                          </m:r>
                          <m:r>
                            <a:rPr lang="pt-BR" sz="2000" i="1">
                              <a:latin typeface="Cambria Math" charset="0"/>
                            </a:rPr>
                            <m:t>𝐶𝐺𝑀𝑃</m:t>
                          </m:r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 xmlns="">
          <p:sp>
            <p:nvSpPr>
              <p:cNvPr id="4096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685800" y="1196975"/>
                <a:ext cx="7918450" cy="5400675"/>
              </a:xfrm>
              <a:blipFill rotWithShape="0">
                <a:blip r:embed="rId4"/>
                <a:stretch>
                  <a:fillRect l="-1079" t="-9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3" name="Equação" r:id="rId5" imgW="177480" imgH="368280" progId="Equation.3">
                  <p:embed/>
                </p:oleObj>
              </mc:Choice>
              <mc:Fallback>
                <p:oleObj name="Equação" r:id="rId5" imgW="177480" imgH="3682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44850"/>
                        <a:ext cx="177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/>
        </p:nvGraphicFramePr>
        <p:xfrm>
          <a:off x="4483100" y="324485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84" name="Equação" r:id="rId7" imgW="177480" imgH="368280" progId="Equation.3">
                  <p:embed/>
                </p:oleObj>
              </mc:Choice>
              <mc:Fallback>
                <p:oleObj name="Equação" r:id="rId7" imgW="177480" imgH="3682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3100" y="3244850"/>
                        <a:ext cx="177800" cy="368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/>
              <a:t>Estimação do CMI por município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r>
              <a:rPr lang="pt-BR" sz="2400" dirty="0"/>
              <a:t>Após a aplicação dos fatores de correção nas informações de óbitos infantis e de nascidos vivos </a:t>
            </a:r>
            <a:r>
              <a:rPr lang="pt-BR" sz="2400" dirty="0" smtClean="0"/>
              <a:t>por município, </a:t>
            </a:r>
            <a:r>
              <a:rPr lang="pt-BR" sz="2400" dirty="0"/>
              <a:t>os coeficientes de mortalidade infantil foram estimados para </a:t>
            </a:r>
            <a:r>
              <a:rPr lang="pt-BR" sz="2400" dirty="0" smtClean="0"/>
              <a:t>todos os municípios brasileiros.</a:t>
            </a:r>
            <a:endParaRPr lang="pt-BR" sz="2400" dirty="0"/>
          </a:p>
          <a:p>
            <a:r>
              <a:rPr lang="pt-BR" sz="2400" dirty="0"/>
              <a:t>No caso de insuficiência do fator de correção dos óbitos infantis, isto é, para os municípios onde o número corrigido de óbitos infantis permaneceu menor do que o número mínimo esperado no triênio, </a:t>
            </a:r>
            <a:r>
              <a:rPr lang="pt-BR" sz="2400" dirty="0" smtClean="0"/>
              <a:t>foi </a:t>
            </a:r>
            <a:r>
              <a:rPr lang="pt-BR" sz="2400" dirty="0"/>
              <a:t>proposta estimação por método alternativo.</a:t>
            </a:r>
          </a:p>
          <a:p>
            <a:pPr>
              <a:buNone/>
            </a:pPr>
            <a:endParaRPr lang="pt-BR" sz="2400" i="1" dirty="0"/>
          </a:p>
          <a:p>
            <a:pPr>
              <a:buNone/>
            </a:pPr>
            <a:r>
              <a:rPr lang="pt-BR" sz="1800" i="1" dirty="0"/>
              <a:t>Almeida &amp; Szwarcwald, Revista do IMIPE, </a:t>
            </a:r>
            <a:r>
              <a:rPr lang="pt-BR" sz="1800" i="1" dirty="0" smtClean="0"/>
              <a:t>2015</a:t>
            </a:r>
          </a:p>
          <a:p>
            <a:pPr>
              <a:buNone/>
            </a:pPr>
            <a:r>
              <a:rPr lang="pt-BR" sz="1800" i="1" dirty="0" smtClean="0"/>
              <a:t>Almeida &amp; Szwarcwald, RBEPID, 2017</a:t>
            </a:r>
          </a:p>
          <a:p>
            <a:pPr>
              <a:buNone/>
            </a:pPr>
            <a:r>
              <a:rPr lang="pt-BR" sz="1800" i="1" dirty="0" smtClean="0"/>
              <a:t>Almeida et al., CSC, 2017 </a:t>
            </a:r>
            <a:endParaRPr lang="pt-BR" sz="1800" i="1" dirty="0"/>
          </a:p>
          <a:p>
            <a:pPr>
              <a:buNone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099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1225550"/>
            <a:ext cx="80772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>
                <a:cs typeface="Times New Roman" pitchFamily="18" charset="0"/>
              </a:rPr>
              <a:t>Na primeira fase do projeto, as informações vitais do período 1996-98 foram analisadas, com vistas à estimação da mortalidade infantil. 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>
                <a:cs typeface="Times New Roman" pitchFamily="18" charset="0"/>
              </a:rPr>
              <a:t>Para todos os municípios brasileiros, foram coletadas as informações de nascidos vivos e de mortalidade (</a:t>
            </a:r>
            <a:r>
              <a:rPr lang="pt-BR" b="1">
                <a:cs typeface="Times New Roman" pitchFamily="18" charset="0"/>
                <a:hlinkClick r:id="rId3"/>
              </a:rPr>
              <a:t>www.datasus.gov.br</a:t>
            </a:r>
            <a:r>
              <a:rPr lang="pt-BR" b="1">
                <a:cs typeface="Times New Roman" pitchFamily="18" charset="0"/>
              </a:rPr>
              <a:t>).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>
                <a:cs typeface="Times New Roman" pitchFamily="18" charset="0"/>
              </a:rPr>
              <a:t>Foram elaborados </a:t>
            </a:r>
            <a:r>
              <a:rPr lang="pt-BR" b="1"/>
              <a:t>cinco indicadores</a:t>
            </a:r>
            <a:r>
              <a:rPr lang="pt-BR"/>
              <a:t> </a:t>
            </a:r>
            <a:r>
              <a:rPr lang="pt-BR" b="1">
                <a:cs typeface="Times New Roman" pitchFamily="18" charset="0"/>
              </a:rPr>
              <a:t>com essa finalidade.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>
                <a:cs typeface="Times New Roman" pitchFamily="18" charset="0"/>
              </a:rPr>
              <a:t>Foram desenvolvidos critérios para avaliar a adequação das informações vitais. </a:t>
            </a:r>
          </a:p>
        </p:txBody>
      </p:sp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609600" y="9144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2775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>
                <a:ea typeface="Arial Unicode MS" pitchFamily="34" charset="-128"/>
                <a:cs typeface="Arial Unicode MS" pitchFamily="34" charset="-128"/>
              </a:rPr>
              <a:t>Monitoramento das informações de NV e óbitos</a:t>
            </a:r>
            <a:endParaRPr lang="pt-BR" sz="28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428875" y="6140450"/>
            <a:ext cx="3222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i="1" dirty="0" err="1"/>
              <a:t>Szwarcwald</a:t>
            </a:r>
            <a:r>
              <a:rPr lang="pt-BR" i="1" dirty="0"/>
              <a:t> </a:t>
            </a:r>
            <a:r>
              <a:rPr lang="pt-BR" i="1" dirty="0" err="1"/>
              <a:t>et</a:t>
            </a:r>
            <a:r>
              <a:rPr lang="pt-BR" i="1" dirty="0"/>
              <a:t> al.,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395536" y="764704"/>
            <a:ext cx="8487168" cy="5328592"/>
            <a:chOff x="395536" y="764704"/>
            <a:chExt cx="8487168" cy="5328592"/>
          </a:xfrm>
        </p:grpSpPr>
        <p:pic>
          <p:nvPicPr>
            <p:cNvPr id="3074" name="Picture 2" descr="CGMP 13-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920"/>
            <a:stretch>
              <a:fillRect/>
            </a:stretch>
          </p:blipFill>
          <p:spPr bwMode="auto">
            <a:xfrm>
              <a:off x="395536" y="764704"/>
              <a:ext cx="8487168" cy="5328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07068" y="3423840"/>
              <a:ext cx="2775636" cy="1800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5272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251521" y="620688"/>
            <a:ext cx="8629575" cy="5544000"/>
            <a:chOff x="251521" y="620688"/>
            <a:chExt cx="8629575" cy="5544000"/>
          </a:xfrm>
        </p:grpSpPr>
        <p:pic>
          <p:nvPicPr>
            <p:cNvPr id="2050" name="Picture 2" descr="CMI CRR 2 13-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330"/>
            <a:stretch>
              <a:fillRect/>
            </a:stretch>
          </p:blipFill>
          <p:spPr bwMode="auto">
            <a:xfrm>
              <a:off x="251521" y="620688"/>
              <a:ext cx="8629575" cy="55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8249" y="3140968"/>
              <a:ext cx="2612847" cy="2061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121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dirty="0" smtClean="0"/>
              <a:t>Conclusões</a:t>
            </a:r>
            <a:endParaRPr lang="pt-BR" sz="2400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algn="just"/>
            <a:r>
              <a:rPr lang="pt-BR" sz="2400" dirty="0"/>
              <a:t>A </a:t>
            </a:r>
            <a:r>
              <a:rPr lang="pt-BR" sz="2400" b="1" dirty="0"/>
              <a:t>valorização do uso das informações vitais no Brasil se intensificou no início da década de 2000</a:t>
            </a:r>
            <a:r>
              <a:rPr lang="pt-BR" sz="2400" dirty="0"/>
              <a:t>, a partir da percepção da importância do uso de informações de registro contínuo para monitorar os progressos trazidos pelos programas de saúde </a:t>
            </a:r>
            <a:r>
              <a:rPr lang="pt-BR" sz="2400" dirty="0" smtClean="0"/>
              <a:t>materno-infantil. </a:t>
            </a:r>
          </a:p>
          <a:p>
            <a:pPr algn="just"/>
            <a:r>
              <a:rPr lang="pt-BR" sz="2400" b="1" dirty="0" smtClean="0"/>
              <a:t>As </a:t>
            </a:r>
            <a:r>
              <a:rPr lang="pt-BR" sz="2400" b="1" dirty="0"/>
              <a:t>pesquisas de busca ativa de eventos vitais tomaram vulto e se tornaram um instrumento importante </a:t>
            </a:r>
            <a:r>
              <a:rPr lang="pt-BR" sz="2400" dirty="0"/>
              <a:t>para elaboração de fatores de correção das estatísticas vitais, baseados em resultados encontrados em municípios selecionados com amostragem </a:t>
            </a:r>
            <a:r>
              <a:rPr lang="pt-BR" sz="2400" dirty="0" smtClean="0"/>
              <a:t>probabilística.  </a:t>
            </a:r>
          </a:p>
          <a:p>
            <a:pPr algn="just"/>
            <a:r>
              <a:rPr lang="pt-BR" sz="2400" dirty="0" smtClean="0"/>
              <a:t>Além </a:t>
            </a:r>
            <a:r>
              <a:rPr lang="pt-BR" sz="2400" dirty="0"/>
              <a:t>disso, a busca de eventos não informados às fontes oficiais passou a fazer parte da rotina de captação de eventos vitais em alguns municípios, contribuindo à </a:t>
            </a:r>
            <a:r>
              <a:rPr lang="pt-BR" sz="2400" dirty="0" smtClean="0"/>
              <a:t>melhoria </a:t>
            </a:r>
            <a:r>
              <a:rPr lang="pt-BR" sz="2400" dirty="0"/>
              <a:t>das </a:t>
            </a:r>
            <a:r>
              <a:rPr lang="pt-BR" sz="2400" dirty="0" smtClean="0"/>
              <a:t>informações.</a:t>
            </a:r>
            <a:endParaRPr lang="pt-BR" sz="2400" dirty="0"/>
          </a:p>
          <a:p>
            <a:pPr>
              <a:buNone/>
            </a:pPr>
            <a:endParaRPr lang="pt-BR" sz="2000" dirty="0"/>
          </a:p>
          <a:p>
            <a:endParaRPr lang="pt-BR" sz="2000" dirty="0"/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6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450"/>
            <a:ext cx="8458200" cy="1223963"/>
          </a:xfrm>
        </p:spPr>
        <p:txBody>
          <a:bodyPr/>
          <a:lstStyle/>
          <a:p>
            <a:pPr algn="l"/>
            <a:r>
              <a:rPr lang="pt-BR" sz="2400" b="1" smtClean="0"/>
              <a:t>Conclusões</a:t>
            </a:r>
            <a:endParaRPr lang="pt-BR" sz="2400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96975"/>
            <a:ext cx="7918450" cy="5400675"/>
          </a:xfrm>
        </p:spPr>
        <p:txBody>
          <a:bodyPr/>
          <a:lstStyle/>
          <a:p>
            <a:pPr algn="just"/>
            <a:r>
              <a:rPr lang="pt-BR" sz="1800" dirty="0"/>
              <a:t>A pesquisa de </a:t>
            </a:r>
            <a:r>
              <a:rPr lang="pt-BR" sz="1800" b="1" dirty="0"/>
              <a:t>busca ativa de óbitos ocorridos em </a:t>
            </a:r>
            <a:r>
              <a:rPr lang="pt-BR" sz="1800" b="1" dirty="0" smtClean="0"/>
              <a:t>2012, realizada </a:t>
            </a:r>
            <a:r>
              <a:rPr lang="pt-BR" sz="1800" b="1" dirty="0"/>
              <a:t>em municípios remotos e muito </a:t>
            </a:r>
            <a:r>
              <a:rPr lang="pt-BR" sz="1800" b="1" dirty="0" smtClean="0"/>
              <a:t>carentes, </a:t>
            </a:r>
            <a:r>
              <a:rPr lang="pt-BR" sz="1800" b="1" dirty="0"/>
              <a:t>evidenciou situação bem </a:t>
            </a:r>
            <a:r>
              <a:rPr lang="pt-BR" sz="1800" dirty="0"/>
              <a:t>distinta dos avanços conseguidos no sistema de saúde nas duas últimas décadas. </a:t>
            </a:r>
            <a:endParaRPr lang="pt-BR" sz="1800" dirty="0" smtClean="0"/>
          </a:p>
          <a:p>
            <a:pPr algn="just"/>
            <a:r>
              <a:rPr lang="pt-BR" sz="1800" dirty="0" smtClean="0"/>
              <a:t>Em </a:t>
            </a:r>
            <a:r>
              <a:rPr lang="pt-BR" sz="1800" dirty="0"/>
              <a:t>alguns municípios rurais pesquisados, </a:t>
            </a:r>
            <a:r>
              <a:rPr lang="pt-BR" sz="1800" b="1" dirty="0"/>
              <a:t>a maior parte dos enterramentos é realizada em cemitérios não oficiais</a:t>
            </a:r>
            <a:r>
              <a:rPr lang="pt-BR" sz="1800" dirty="0"/>
              <a:t>, sem identificação dos falecidos, em covas feitas na mata, sem barreiras físicas e estado muito precário de conservação, enquanto as informações de óbito permanecem alheias aos órgãos oficiais nos três níveis de gestão, municipal, estadual e federal. </a:t>
            </a:r>
            <a:endParaRPr lang="pt-BR" sz="1800" dirty="0" smtClean="0"/>
          </a:p>
          <a:p>
            <a:pPr algn="just"/>
            <a:r>
              <a:rPr lang="pt-BR" sz="1800" dirty="0"/>
              <a:t>Embora os avanços conseguidos na informação dos dados vitais no Brasil sejam já amplamente </a:t>
            </a:r>
            <a:r>
              <a:rPr lang="pt-BR" sz="1800" dirty="0" smtClean="0"/>
              <a:t>reconhecidos, </a:t>
            </a:r>
            <a:r>
              <a:rPr lang="pt-BR" sz="1800" b="1" dirty="0"/>
              <a:t>os resultados </a:t>
            </a:r>
            <a:r>
              <a:rPr lang="pt-BR" sz="1800" b="1" dirty="0" smtClean="0"/>
              <a:t>da </a:t>
            </a:r>
            <a:r>
              <a:rPr lang="pt-BR" sz="1800" b="1" dirty="0"/>
              <a:t>pesquisa </a:t>
            </a:r>
            <a:r>
              <a:rPr lang="pt-BR" sz="1800" b="1" dirty="0" smtClean="0"/>
              <a:t>de 2014 mostraram </a:t>
            </a:r>
            <a:r>
              <a:rPr lang="pt-BR" sz="1800" b="1" dirty="0"/>
              <a:t>que o nosso maior desafio está em alcançar os municípios rurais e remotos</a:t>
            </a:r>
            <a:r>
              <a:rPr lang="pt-BR" sz="1800" dirty="0"/>
              <a:t>, que ainda não dispõem de informações vitais fidedignas. </a:t>
            </a:r>
            <a:endParaRPr lang="pt-BR" sz="1800" dirty="0" smtClean="0"/>
          </a:p>
          <a:p>
            <a:pPr algn="just"/>
            <a:r>
              <a:rPr lang="pt-BR" sz="1800" b="1" dirty="0" smtClean="0"/>
              <a:t>Entre </a:t>
            </a:r>
            <a:r>
              <a:rPr lang="pt-BR" sz="1800" b="1" dirty="0"/>
              <a:t>os principais problemas, está a falta de acesso à assistência em saúde, relacionado não só à sua enorme dimensão territorial, mas também aos aspectos culturais que regem a conduta das comunidades </a:t>
            </a:r>
            <a:r>
              <a:rPr lang="pt-BR" sz="1800" b="1" dirty="0" smtClean="0"/>
              <a:t>locais</a:t>
            </a:r>
            <a:r>
              <a:rPr lang="pt-BR" sz="1800" dirty="0" smtClean="0"/>
              <a:t>. Para </a:t>
            </a:r>
            <a:r>
              <a:rPr lang="pt-BR" sz="1800" dirty="0"/>
              <a:t>alcançar aqueles que mais necessitam de cuidados de saúde, é preciso melhorar o acesso a uma assistência qualificada ao nascimento e intervenções de base comunitária. </a:t>
            </a: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611188" y="981075"/>
            <a:ext cx="8064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71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80" y="692696"/>
            <a:ext cx="5400040" cy="5076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03648" y="5949280"/>
            <a:ext cx="6318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800" dirty="0"/>
              <a:t>Criança enterrada em cemitério não </a:t>
            </a:r>
            <a:r>
              <a:rPr lang="pt-BR" sz="1800" dirty="0" smtClean="0"/>
              <a:t>oficial, Tonantins, AM</a:t>
            </a:r>
            <a:endParaRPr lang="pt-BR" sz="1800" dirty="0"/>
          </a:p>
          <a:p>
            <a:r>
              <a:rPr lang="pt-BR" sz="1800" dirty="0"/>
              <a:t>Comunidade Indígena </a:t>
            </a:r>
            <a:r>
              <a:rPr lang="pt-BR" sz="1800" dirty="0" err="1"/>
              <a:t>MariMarí</a:t>
            </a: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303980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609600" y="1052736"/>
            <a:ext cx="8072846" cy="525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/>
              <a:t>Principais resultados publicados em dois artigos da publicação do MS, </a:t>
            </a:r>
            <a:r>
              <a:rPr lang="pt-BR" sz="1400" i="1" dirty="0"/>
              <a:t>Saúde Brasil, 2011</a:t>
            </a:r>
            <a:r>
              <a:rPr lang="pt-BR" sz="1400" dirty="0"/>
              <a:t>.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/>
              <a:t>Estimação do Coeficiente de Mortalidade Infantil (CMI)  Lancet (</a:t>
            </a:r>
            <a:r>
              <a:rPr lang="pt-BR" sz="1400" i="1" dirty="0" err="1"/>
              <a:t>Victora</a:t>
            </a:r>
            <a:r>
              <a:rPr lang="pt-BR" sz="1400" i="1" dirty="0"/>
              <a:t> </a:t>
            </a:r>
            <a:r>
              <a:rPr lang="pt-BR" sz="1400" i="1" dirty="0" err="1"/>
              <a:t>et</a:t>
            </a:r>
            <a:r>
              <a:rPr lang="pt-BR" sz="1400" i="1" dirty="0"/>
              <a:t> al., 2011</a:t>
            </a:r>
            <a:r>
              <a:rPr lang="pt-BR" sz="1400" dirty="0"/>
              <a:t>).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/>
              <a:t>Associação com o deslocamento intermunicipal com o parto hospitalar RSP (</a:t>
            </a:r>
            <a:r>
              <a:rPr lang="pt-BR" sz="1400" i="1" dirty="0"/>
              <a:t>Almeida </a:t>
            </a:r>
            <a:r>
              <a:rPr lang="pt-BR" sz="1400" i="1" dirty="0" err="1"/>
              <a:t>et</a:t>
            </a:r>
            <a:r>
              <a:rPr lang="pt-BR" sz="1400" i="1" dirty="0"/>
              <a:t> al., 2012</a:t>
            </a:r>
            <a:r>
              <a:rPr lang="pt-BR" sz="1400" dirty="0"/>
              <a:t>).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/>
              <a:t>Estimação da Razão de Mortalidade Materna CSP (</a:t>
            </a:r>
            <a:r>
              <a:rPr lang="pt-BR" sz="1400" i="1" dirty="0" err="1"/>
              <a:t>Szwarcwald</a:t>
            </a:r>
            <a:r>
              <a:rPr lang="pt-BR" sz="1400" i="1" dirty="0"/>
              <a:t> </a:t>
            </a:r>
            <a:r>
              <a:rPr lang="pt-BR" sz="1400" i="1" dirty="0" err="1"/>
              <a:t>et</a:t>
            </a:r>
            <a:r>
              <a:rPr lang="pt-BR" sz="1400" i="1" dirty="0"/>
              <a:t> al., 2014</a:t>
            </a:r>
            <a:r>
              <a:rPr lang="pt-BR" sz="1400" dirty="0"/>
              <a:t>)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/>
              <a:t>Correção dos indicadores de mortalidade por subenumeração e óbitos por causas mal definidas RSP (</a:t>
            </a:r>
            <a:r>
              <a:rPr lang="pt-BR" sz="1400" i="1" dirty="0"/>
              <a:t>França </a:t>
            </a:r>
            <a:r>
              <a:rPr lang="pt-BR" sz="1400" i="1" dirty="0" err="1"/>
              <a:t>et</a:t>
            </a:r>
            <a:r>
              <a:rPr lang="pt-BR" sz="1400" i="1" dirty="0"/>
              <a:t> al., 2013</a:t>
            </a:r>
            <a:r>
              <a:rPr lang="pt-BR" sz="1400" dirty="0"/>
              <a:t>)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/>
              <a:t>Método simplificado para correção dos óbitos e NV RSP (</a:t>
            </a:r>
            <a:r>
              <a:rPr lang="pt-BR" sz="1400" i="1" dirty="0"/>
              <a:t>Frias </a:t>
            </a:r>
            <a:r>
              <a:rPr lang="pt-BR" sz="1400" i="1" dirty="0" err="1"/>
              <a:t>et</a:t>
            </a:r>
            <a:r>
              <a:rPr lang="pt-BR" sz="1400" i="1" dirty="0"/>
              <a:t> al., 2013</a:t>
            </a:r>
            <a:r>
              <a:rPr lang="pt-BR" sz="1400" dirty="0"/>
              <a:t>)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altLang="pt-BR" sz="1400" dirty="0">
                <a:cs typeface="Times New Roman" pitchFamily="18" charset="0"/>
              </a:rPr>
              <a:t>Informações Vitais do Ministério da Saúde do Brasil: progressos na década de 2000 CSP (</a:t>
            </a:r>
            <a:r>
              <a:rPr lang="pt-BR" altLang="pt-BR" sz="1400" i="1" dirty="0">
                <a:cs typeface="Times New Roman" pitchFamily="18" charset="0"/>
              </a:rPr>
              <a:t>Frias et al., </a:t>
            </a:r>
            <a:r>
              <a:rPr lang="pt-BR" altLang="pt-BR" sz="1400" i="1" dirty="0" smtClean="0">
                <a:cs typeface="Times New Roman" pitchFamily="18" charset="0"/>
              </a:rPr>
              <a:t>2015</a:t>
            </a:r>
            <a:r>
              <a:rPr lang="pt-BR" altLang="pt-BR" sz="1400" dirty="0" smtClean="0">
                <a:cs typeface="Times New Roman" pitchFamily="18" charset="0"/>
              </a:rPr>
              <a:t>)</a:t>
            </a:r>
            <a:endParaRPr lang="pt-BR" altLang="pt-BR" sz="1400" dirty="0">
              <a:cs typeface="Times New Roman" pitchFamily="18" charset="0"/>
            </a:endParaRP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/>
              <a:t>Infant mortality rate in Brazil, 2000-10: correction of vital statistics based on a proactive search of deaths and live births PHM (</a:t>
            </a:r>
            <a:r>
              <a:rPr lang="en-US" sz="1400" i="1" dirty="0"/>
              <a:t>Szwarcwald et al., </a:t>
            </a:r>
            <a:r>
              <a:rPr lang="en-US" sz="1400" i="1" dirty="0" smtClean="0"/>
              <a:t>2014</a:t>
            </a:r>
            <a:r>
              <a:rPr lang="en-US" sz="1400" dirty="0" smtClean="0"/>
              <a:t>).</a:t>
            </a:r>
            <a:endParaRPr lang="en-US" sz="1400" dirty="0"/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/>
              <a:t>Análise da cobertura do Sistema de Informações sobre Mortalidade em Olinda, Pernambuco, Brasil. CSP (</a:t>
            </a:r>
            <a:r>
              <a:rPr lang="pt-BR" sz="1400" i="1" dirty="0" err="1"/>
              <a:t>Figueiroa</a:t>
            </a:r>
            <a:r>
              <a:rPr lang="pt-BR" sz="1400" i="1" dirty="0"/>
              <a:t> </a:t>
            </a:r>
            <a:r>
              <a:rPr lang="pt-BR" sz="1400" i="1" dirty="0" err="1"/>
              <a:t>et</a:t>
            </a:r>
            <a:r>
              <a:rPr lang="pt-BR" sz="1400" i="1" dirty="0"/>
              <a:t> </a:t>
            </a:r>
            <a:r>
              <a:rPr lang="pt-BR" sz="1400" i="1" dirty="0" err="1"/>
              <a:t>al</a:t>
            </a:r>
            <a:r>
              <a:rPr lang="pt-BR" sz="1400" i="1" dirty="0"/>
              <a:t>, 2013</a:t>
            </a:r>
            <a:r>
              <a:rPr lang="pt-BR" sz="1400" dirty="0"/>
              <a:t>). 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en-US" sz="1400" dirty="0"/>
              <a:t>Consequences of Inequality in the Income Distribution on the Infant Mortality Inequalities, Health Care, Insurance and Equity (</a:t>
            </a:r>
            <a:r>
              <a:rPr lang="en-US" sz="1400" i="1" dirty="0" err="1"/>
              <a:t>Szwarcwald</a:t>
            </a:r>
            <a:r>
              <a:rPr lang="en-US" sz="1400" i="1" dirty="0"/>
              <a:t> et al., 2014</a:t>
            </a:r>
            <a:r>
              <a:rPr lang="en-US" sz="1400" dirty="0"/>
              <a:t>).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/>
              <a:t>Mortalidade infantil nos municípios brasileiros: uma proposta de método de estimação. Revista de Saúde materno Infantil, IMIP (</a:t>
            </a:r>
            <a:r>
              <a:rPr lang="pt-BR" sz="1400" i="1" dirty="0"/>
              <a:t>Almeida e Szwarcwald, 2015</a:t>
            </a:r>
            <a:r>
              <a:rPr lang="pt-BR" sz="1400" dirty="0" smtClean="0"/>
              <a:t>).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 smtClean="0"/>
              <a:t>Busca Ativa, 2012. Almeida </a:t>
            </a:r>
            <a:r>
              <a:rPr lang="pt-BR" sz="1400" dirty="0"/>
              <a:t>WDS, Szwarcwald CL, Frias PG, Souza PRB Júnior, Lima RB, Rabello </a:t>
            </a:r>
            <a:r>
              <a:rPr lang="pt-BR" sz="1400" dirty="0" smtClean="0"/>
              <a:t>DL Neto</a:t>
            </a:r>
            <a:r>
              <a:rPr lang="pt-BR" sz="1400" dirty="0"/>
              <a:t>, </a:t>
            </a:r>
            <a:r>
              <a:rPr lang="pt-BR" sz="1400" dirty="0" err="1"/>
              <a:t>Escalante</a:t>
            </a:r>
            <a:r>
              <a:rPr lang="pt-BR" sz="1400" dirty="0"/>
              <a:t> JJC. </a:t>
            </a:r>
            <a:r>
              <a:rPr lang="pt-BR" sz="1400" dirty="0" err="1"/>
              <a:t>Capturing</a:t>
            </a:r>
            <a:r>
              <a:rPr lang="pt-BR" sz="1400" dirty="0"/>
              <a:t> </a:t>
            </a:r>
            <a:r>
              <a:rPr lang="pt-BR" sz="1400" dirty="0" err="1"/>
              <a:t>deaths</a:t>
            </a:r>
            <a:r>
              <a:rPr lang="pt-BR" sz="1400" dirty="0"/>
              <a:t> </a:t>
            </a:r>
            <a:r>
              <a:rPr lang="pt-BR" sz="1400" dirty="0" err="1"/>
              <a:t>not</a:t>
            </a:r>
            <a:r>
              <a:rPr lang="pt-BR" sz="1400" dirty="0"/>
              <a:t> </a:t>
            </a:r>
            <a:r>
              <a:rPr lang="pt-BR" sz="1400" dirty="0" err="1"/>
              <a:t>informed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Ministry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Health</a:t>
            </a:r>
            <a:r>
              <a:rPr lang="pt-BR" sz="1400" dirty="0" smtClean="0"/>
              <a:t>: </a:t>
            </a:r>
            <a:r>
              <a:rPr lang="pt-BR" sz="1400" dirty="0" err="1" smtClean="0"/>
              <a:t>proactive</a:t>
            </a:r>
            <a:r>
              <a:rPr lang="pt-BR" sz="1400" dirty="0" smtClean="0"/>
              <a:t> </a:t>
            </a:r>
            <a:r>
              <a:rPr lang="pt-BR" sz="1400" dirty="0" err="1"/>
              <a:t>search</a:t>
            </a:r>
            <a:r>
              <a:rPr lang="pt-BR" sz="1400" dirty="0"/>
              <a:t> </a:t>
            </a:r>
            <a:r>
              <a:rPr lang="pt-BR" sz="1400" dirty="0" err="1"/>
              <a:t>of</a:t>
            </a:r>
            <a:r>
              <a:rPr lang="pt-BR" sz="1400" dirty="0"/>
              <a:t> </a:t>
            </a:r>
            <a:r>
              <a:rPr lang="pt-BR" sz="1400" dirty="0" err="1"/>
              <a:t>deaths</a:t>
            </a:r>
            <a:r>
              <a:rPr lang="pt-BR" sz="1400" dirty="0"/>
              <a:t> in </a:t>
            </a:r>
            <a:r>
              <a:rPr lang="pt-BR" sz="1400" dirty="0" err="1"/>
              <a:t>Brazilian</a:t>
            </a:r>
            <a:r>
              <a:rPr lang="pt-BR" sz="1400" dirty="0"/>
              <a:t> </a:t>
            </a:r>
            <a:r>
              <a:rPr lang="pt-BR" sz="1400" dirty="0" err="1"/>
              <a:t>municipalities</a:t>
            </a:r>
            <a:r>
              <a:rPr lang="pt-BR" sz="1400" dirty="0"/>
              <a:t>. </a:t>
            </a:r>
            <a:r>
              <a:rPr lang="pt-BR" sz="1400" dirty="0" err="1"/>
              <a:t>Rev</a:t>
            </a:r>
            <a:r>
              <a:rPr lang="pt-BR" sz="1400" dirty="0"/>
              <a:t> </a:t>
            </a:r>
            <a:r>
              <a:rPr lang="pt-BR" sz="1400" dirty="0" err="1"/>
              <a:t>Bras</a:t>
            </a:r>
            <a:r>
              <a:rPr lang="pt-BR" sz="1400" dirty="0"/>
              <a:t> </a:t>
            </a:r>
            <a:r>
              <a:rPr lang="pt-BR" sz="1400" dirty="0" err="1"/>
              <a:t>Epidemiol</a:t>
            </a:r>
            <a:r>
              <a:rPr lang="pt-BR" sz="1400" dirty="0"/>
              <a:t>. 2017 </a:t>
            </a:r>
          </a:p>
          <a:p>
            <a:pPr indent="-355600" algn="just">
              <a:spcBef>
                <a:spcPts val="0"/>
              </a:spcBef>
              <a:buFont typeface="Wingdings" pitchFamily="2" charset="2"/>
              <a:buChar char="ü"/>
            </a:pPr>
            <a:r>
              <a:rPr lang="pt-BR" sz="1400" dirty="0" smtClean="0"/>
              <a:t>Histórico do processo de busca ativa no Brasil. Frias </a:t>
            </a:r>
            <a:r>
              <a:rPr lang="pt-BR" sz="1400" dirty="0"/>
              <a:t>PG, Szwarcwald CL, Morais OL Neto, Leal MD, Cortez-</a:t>
            </a:r>
            <a:r>
              <a:rPr lang="pt-BR" sz="1400" dirty="0" err="1"/>
              <a:t>Escalante</a:t>
            </a:r>
            <a:r>
              <a:rPr lang="pt-BR" sz="1400" dirty="0"/>
              <a:t> JJ, </a:t>
            </a:r>
            <a:r>
              <a:rPr lang="pt-BR" sz="1400" dirty="0" smtClean="0"/>
              <a:t>Souza PR </a:t>
            </a:r>
            <a:r>
              <a:rPr lang="pt-BR" sz="1400" dirty="0"/>
              <a:t>Junior, Almeida WD, Silva JB Junior. [Use </a:t>
            </a:r>
            <a:r>
              <a:rPr lang="pt-BR" sz="1400" dirty="0" err="1"/>
              <a:t>of</a:t>
            </a:r>
            <a:r>
              <a:rPr lang="pt-BR" sz="1400" dirty="0"/>
              <a:t> vital data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estimate</a:t>
            </a:r>
            <a:r>
              <a:rPr lang="pt-BR" sz="1400" dirty="0"/>
              <a:t> </a:t>
            </a:r>
            <a:r>
              <a:rPr lang="pt-BR" sz="1400" dirty="0" err="1"/>
              <a:t>mortality</a:t>
            </a:r>
            <a:r>
              <a:rPr lang="pt-BR" sz="1400" dirty="0"/>
              <a:t> </a:t>
            </a:r>
            <a:r>
              <a:rPr lang="pt-BR" sz="1400" dirty="0" err="1" smtClean="0"/>
              <a:t>indicators</a:t>
            </a:r>
            <a:r>
              <a:rPr lang="pt-BR" sz="1400" dirty="0" smtClean="0"/>
              <a:t> </a:t>
            </a:r>
            <a:r>
              <a:rPr lang="pt-BR" sz="1400" dirty="0"/>
              <a:t>in </a:t>
            </a:r>
            <a:r>
              <a:rPr lang="pt-BR" sz="1400" dirty="0" err="1"/>
              <a:t>Brazil</a:t>
            </a:r>
            <a:r>
              <a:rPr lang="pt-BR" sz="1400" dirty="0"/>
              <a:t>: </a:t>
            </a:r>
            <a:r>
              <a:rPr lang="pt-BR" sz="1400" dirty="0" err="1"/>
              <a:t>from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active</a:t>
            </a:r>
            <a:r>
              <a:rPr lang="pt-BR" sz="1400" dirty="0"/>
              <a:t> </a:t>
            </a:r>
            <a:r>
              <a:rPr lang="pt-BR" sz="1400" dirty="0" err="1"/>
              <a:t>search</a:t>
            </a:r>
            <a:r>
              <a:rPr lang="pt-BR" sz="1400" dirty="0"/>
              <a:t> for </a:t>
            </a:r>
            <a:r>
              <a:rPr lang="pt-BR" sz="1400" dirty="0" err="1"/>
              <a:t>events</a:t>
            </a:r>
            <a:r>
              <a:rPr lang="pt-BR" sz="1400" dirty="0"/>
              <a:t> </a:t>
            </a:r>
            <a:r>
              <a:rPr lang="pt-BR" sz="1400" dirty="0" err="1"/>
              <a:t>to</a:t>
            </a:r>
            <a:r>
              <a:rPr lang="pt-BR" sz="1400" dirty="0"/>
              <a:t> </a:t>
            </a:r>
            <a:r>
              <a:rPr lang="pt-BR" sz="1400" dirty="0" err="1"/>
              <a:t>the</a:t>
            </a:r>
            <a:r>
              <a:rPr lang="pt-BR" sz="1400" dirty="0"/>
              <a:t> </a:t>
            </a:r>
            <a:r>
              <a:rPr lang="pt-BR" sz="1400" dirty="0" err="1"/>
              <a:t>development</a:t>
            </a:r>
            <a:r>
              <a:rPr lang="pt-BR" sz="1400" dirty="0"/>
              <a:t> </a:t>
            </a:r>
            <a:r>
              <a:rPr lang="pt-BR" sz="1400" dirty="0" err="1" smtClean="0"/>
              <a:t>of</a:t>
            </a:r>
            <a:r>
              <a:rPr lang="pt-BR" sz="1400" dirty="0" smtClean="0"/>
              <a:t> </a:t>
            </a:r>
            <a:r>
              <a:rPr lang="pt-BR" sz="1400" dirty="0" err="1" smtClean="0"/>
              <a:t>methods</a:t>
            </a:r>
            <a:r>
              <a:rPr lang="pt-BR" sz="1400" dirty="0"/>
              <a:t>]. </a:t>
            </a:r>
            <a:r>
              <a:rPr lang="pt-BR" sz="1400" dirty="0" err="1"/>
              <a:t>Cad</a:t>
            </a:r>
            <a:r>
              <a:rPr lang="pt-BR" sz="1400" dirty="0"/>
              <a:t> </a:t>
            </a:r>
            <a:r>
              <a:rPr lang="pt-BR" sz="1400" dirty="0" err="1"/>
              <a:t>Saude</a:t>
            </a:r>
            <a:r>
              <a:rPr lang="pt-BR" sz="1400" dirty="0"/>
              <a:t> Publica. 2017 </a:t>
            </a:r>
            <a:r>
              <a:rPr lang="pt-BR" sz="1400" dirty="0" err="1"/>
              <a:t>Apr</a:t>
            </a:r>
            <a:r>
              <a:rPr lang="pt-BR" sz="1400" dirty="0"/>
              <a:t> </a:t>
            </a:r>
            <a:r>
              <a:rPr lang="pt-BR" sz="1400" dirty="0" smtClean="0"/>
              <a:t>3;33(3). </a:t>
            </a:r>
            <a:endParaRPr lang="pt-BR" sz="1400" dirty="0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609600" y="9144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12775" y="188913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 dirty="0" smtClean="0">
                <a:ea typeface="Arial Unicode MS" pitchFamily="34" charset="-128"/>
                <a:cs typeface="Arial Unicode MS" pitchFamily="34" charset="-128"/>
              </a:rPr>
              <a:t>Publicações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080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/>
              <a:t>OBRIGADA!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533400" y="1085850"/>
            <a:ext cx="82296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l">
              <a:spcBef>
                <a:spcPct val="100000"/>
              </a:spcBef>
              <a:buFontTx/>
              <a:buAutoNum type="alphaUcPeriod"/>
            </a:pPr>
            <a:r>
              <a:rPr lang="pt-BR" b="1" dirty="0">
                <a:cs typeface="Times New Roman" pitchFamily="18" charset="0"/>
              </a:rPr>
              <a:t>Coeficiente geral de mortalidade (CGM) padronizado por idade</a:t>
            </a:r>
            <a:endParaRPr lang="en-US" b="1" dirty="0">
              <a:cs typeface="Times New Roman" pitchFamily="18" charset="0"/>
            </a:endParaRPr>
          </a:p>
          <a:p>
            <a:pPr marL="457200" indent="-4572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cs typeface="Times New Roman" pitchFamily="18" charset="0"/>
              </a:rPr>
              <a:t>Usado para identificar problemas na cobertura das informações de óbitos. Valores inferiores a 4/1000 indicam deficiência no sistema de informações sobre mortalidade. </a:t>
            </a:r>
          </a:p>
          <a:p>
            <a:pPr marL="457200" indent="-4572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cs typeface="Times New Roman" pitchFamily="18" charset="0"/>
              </a:rPr>
              <a:t>Com fins comparativos, foi usado o coeficiente de mortalidade padronizado por idade, considerando-se a população do Brasil como padrão. 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9600" y="26035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>
                <a:ea typeface="Arial Unicode MS" pitchFamily="34" charset="-128"/>
                <a:cs typeface="Arial Unicode MS" pitchFamily="34" charset="-128"/>
              </a:rPr>
              <a:t>Indicadores </a:t>
            </a:r>
            <a:endParaRPr lang="pt-BR" sz="2800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609600" y="9144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533400" y="1116013"/>
            <a:ext cx="7924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 indent="-444500" algn="l">
              <a:spcBef>
                <a:spcPct val="50000"/>
              </a:spcBef>
            </a:pP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B.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Desvio médio relativo do CGM em um triênio</a:t>
            </a:r>
          </a:p>
          <a:p>
            <a:pPr marL="444500" indent="-444500" algn="l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Usado para avaliar irregularidades na informação do óbito. </a:t>
            </a:r>
            <a:endParaRPr lang="pt-BR" dirty="0"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674688" y="2903538"/>
          <a:ext cx="7369175" cy="312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ção" r:id="rId4" imgW="4495680" imgH="1828800" progId="Equation.3">
                  <p:embed/>
                </p:oleObj>
              </mc:Choice>
              <mc:Fallback>
                <p:oleObj name="Equação" r:id="rId4" imgW="4495680" imgH="1828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688" y="2903538"/>
                        <a:ext cx="7369175" cy="312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CC99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671513" y="5822950"/>
            <a:ext cx="8077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5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sz="2000" b="1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Como em um período de 3 anos é esperada pouca flutuação, valores maiores do que 10% foram considerados críticos.</a:t>
            </a:r>
            <a:endParaRPr lang="pt-BR" sz="2000" b="1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>
                <a:ea typeface="Arial Unicode MS" pitchFamily="34" charset="-128"/>
                <a:cs typeface="Arial Unicode MS" pitchFamily="34" charset="-128"/>
              </a:rPr>
              <a:t>Indicadores </a:t>
            </a:r>
            <a:endParaRPr lang="pt-BR" sz="280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09600" y="9144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585788" y="1208088"/>
            <a:ext cx="80184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l">
              <a:spcBef>
                <a:spcPct val="100000"/>
              </a:spcBef>
            </a:pPr>
            <a:r>
              <a:rPr lang="en-US" b="1" dirty="0">
                <a:cs typeface="Times New Roman" pitchFamily="18" charset="0"/>
              </a:rPr>
              <a:t>C. </a:t>
            </a:r>
            <a:r>
              <a:rPr lang="pt-BR" b="1" dirty="0">
                <a:cs typeface="Times New Roman" pitchFamily="18" charset="0"/>
              </a:rPr>
              <a:t>Razão entre NV informados e estimados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Usado para avaliar a cobertura do sistema de NV (SINASC).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NV estimados com base na projeção intercensitária da população de menores de um ano. 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Valores baixos da razão indicam </a:t>
            </a:r>
            <a:r>
              <a:rPr lang="pt-BR" b="1" dirty="0" err="1">
                <a:ea typeface="Arial Unicode MS" pitchFamily="34" charset="-128"/>
                <a:cs typeface="Arial Unicode MS" pitchFamily="34" charset="-128"/>
              </a:rPr>
              <a:t>sub-enumeração</a:t>
            </a: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 de NV. 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/>
              <a:t>Indicadores</a:t>
            </a:r>
            <a:endParaRPr lang="en-US" sz="2800" b="1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09600" y="9144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608013" y="1192213"/>
            <a:ext cx="7924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355600" algn="just">
              <a:spcBef>
                <a:spcPct val="100000"/>
              </a:spcBef>
            </a:pPr>
            <a:r>
              <a:rPr lang="en-US" b="1" dirty="0">
                <a:ea typeface="Arial Unicode MS" pitchFamily="34" charset="-128"/>
                <a:cs typeface="Arial Unicode MS" pitchFamily="34" charset="-128"/>
              </a:rPr>
              <a:t>D.</a:t>
            </a:r>
            <a:r>
              <a:rPr lang="en-US" dirty="0"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Desvio médio relativo dos NV no período 1996-98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ea typeface="Arial Unicode MS" pitchFamily="34" charset="-128"/>
                <a:cs typeface="Arial Unicode MS" pitchFamily="34" charset="-128"/>
              </a:rPr>
              <a:t>Analogamente à mortalidade, o desvio médio relativo da taxa de natalidade foi usado para identificar irregularidades na informação de NV. </a:t>
            </a:r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r>
              <a:rPr lang="pt-BR" b="1" dirty="0">
                <a:solidFill>
                  <a:srgbClr val="000000"/>
                </a:solidFill>
              </a:rPr>
              <a:t>Valores maiores do que 10% foram considerados críticos. </a:t>
            </a:r>
            <a:endParaRPr lang="pt-BR" b="1" dirty="0"/>
          </a:p>
          <a:p>
            <a:pPr marL="355600" indent="-355600" algn="just">
              <a:spcBef>
                <a:spcPct val="100000"/>
              </a:spcBef>
              <a:buClr>
                <a:srgbClr val="FF0000"/>
              </a:buClr>
              <a:buFont typeface="Wingdings" pitchFamily="2" charset="2"/>
              <a:buChar char="Ø"/>
            </a:pPr>
            <a:endParaRPr lang="pt-BR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434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pt-BR" sz="2800" b="1">
                <a:ea typeface="Arial Unicode MS" pitchFamily="34" charset="-128"/>
                <a:cs typeface="Arial Unicode MS" pitchFamily="34" charset="-128"/>
              </a:rPr>
              <a:t>Indicadores</a:t>
            </a:r>
            <a:endParaRPr lang="pt-BR" sz="2800"/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609600" y="914400"/>
            <a:ext cx="8077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presentação em branco">
  <a:themeElements>
    <a:clrScheme name="Apresentação em branco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00"/>
      </a:hlink>
      <a:folHlink>
        <a:srgbClr val="B2B2B2"/>
      </a:folHlink>
    </a:clrScheme>
    <a:fontScheme name="Apresentação em branc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presentação em br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presentação em br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presentação em branc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7037</TotalTime>
  <Words>3994</Words>
  <Application>Microsoft Macintosh PowerPoint</Application>
  <PresentationFormat>On-screen Show (4:3)</PresentationFormat>
  <Paragraphs>791</Paragraphs>
  <Slides>56</Slides>
  <Notes>39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 Unicode MS</vt:lpstr>
      <vt:lpstr>Cambria Math</vt:lpstr>
      <vt:lpstr>Times New Roman</vt:lpstr>
      <vt:lpstr>Wingdings</vt:lpstr>
      <vt:lpstr>Arial</vt:lpstr>
      <vt:lpstr>Apresentação em branco</vt:lpstr>
      <vt:lpstr>Equação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Busca ativa de óbitos em áreas com grande precariedade das informações</vt:lpstr>
      <vt:lpstr>Busca ativa de óbitos em áreas com grande precariedade das informações</vt:lpstr>
      <vt:lpstr>PowerPoint Presentation</vt:lpstr>
      <vt:lpstr>Busca ativa de óbitos em áreas com grande precariedade das informações</vt:lpstr>
      <vt:lpstr>PowerPoint Presentation</vt:lpstr>
      <vt:lpstr>PowerPoint Presentation</vt:lpstr>
      <vt:lpstr>PowerPoint Presentation</vt:lpstr>
      <vt:lpstr>Busca ativa de óbitos no NE e Amazônia Legal</vt:lpstr>
      <vt:lpstr>Busca ativa de NV e óbitos </vt:lpstr>
      <vt:lpstr>PowerPoint Presentation</vt:lpstr>
      <vt:lpstr>Método Simplificado para correção dos óbitos</vt:lpstr>
      <vt:lpstr>PowerPoint Presentation</vt:lpstr>
      <vt:lpstr>Método Simplificado para correção dos NV</vt:lpstr>
      <vt:lpstr>PowerPoint Presentation</vt:lpstr>
      <vt:lpstr>Generalização</vt:lpstr>
      <vt:lpstr>Correção das Estatísticas Vitais MS</vt:lpstr>
      <vt:lpstr>PowerPoint Presentation</vt:lpstr>
      <vt:lpstr>PowerPoint Presentation</vt:lpstr>
      <vt:lpstr>PowerPoint Presentation</vt:lpstr>
      <vt:lpstr>Amostra</vt:lpstr>
      <vt:lpstr>Objetivos do estudo</vt:lpstr>
      <vt:lpstr>Delineamento do estudo</vt:lpstr>
      <vt:lpstr>Busca ativa de óbitos </vt:lpstr>
      <vt:lpstr>Confirmação dos eventos</vt:lpstr>
      <vt:lpstr>PowerPoint Presentation</vt:lpstr>
      <vt:lpstr>PowerPoint Presentation</vt:lpstr>
      <vt:lpstr>PowerPoint Presentation</vt:lpstr>
      <vt:lpstr>PowerPoint Presentation</vt:lpstr>
      <vt:lpstr>Fatores de Correção</vt:lpstr>
      <vt:lpstr>PowerPoint Presentation</vt:lpstr>
      <vt:lpstr>Análise por Município</vt:lpstr>
      <vt:lpstr>Correção das informações vitais</vt:lpstr>
      <vt:lpstr>Estimação dos fatores de correção</vt:lpstr>
      <vt:lpstr>Estimação do CMI por município</vt:lpstr>
      <vt:lpstr>PowerPoint Presentation</vt:lpstr>
      <vt:lpstr>PowerPoint Presentation</vt:lpstr>
      <vt:lpstr>Conclusões</vt:lpstr>
      <vt:lpstr>Conclusões</vt:lpstr>
      <vt:lpstr>PowerPoint Presentation</vt:lpstr>
      <vt:lpstr>PowerPoint Presentation</vt:lpstr>
      <vt:lpstr>OBRIGADA!</vt:lpstr>
    </vt:vector>
  </TitlesOfParts>
  <Company>Oswaldo Cruz Foundation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Francisco Inacio Bastos</dc:creator>
  <cp:lastModifiedBy>Juan Cortez</cp:lastModifiedBy>
  <cp:revision>597</cp:revision>
  <cp:lastPrinted>2001-04-18T18:03:44Z</cp:lastPrinted>
  <dcterms:created xsi:type="dcterms:W3CDTF">2001-02-12T18:03:45Z</dcterms:created>
  <dcterms:modified xsi:type="dcterms:W3CDTF">2017-10-04T10:52:18Z</dcterms:modified>
</cp:coreProperties>
</file>