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7"/>
    <p:restoredTop sz="86404"/>
  </p:normalViewPr>
  <p:slideViewPr>
    <p:cSldViewPr snapToGrid="0" snapToObjects="1">
      <p:cViewPr varScale="1">
        <p:scale>
          <a:sx n="59" d="100"/>
          <a:sy n="59" d="100"/>
        </p:scale>
        <p:origin x="816" y="6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210800"/>
            <a:ext cx="5379720" cy="8009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63681" y="2362200"/>
            <a:ext cx="6215599" cy="1100667"/>
          </a:xfrm>
        </p:spPr>
        <p:txBody>
          <a:bodyPr/>
          <a:lstStyle/>
          <a:p>
            <a:r>
              <a:rPr lang="en-CA" dirty="0"/>
              <a:t>DNV e DO Digital</a:t>
            </a:r>
          </a:p>
        </p:txBody>
      </p:sp>
    </p:spTree>
    <p:extLst>
      <p:ext uri="{BB962C8B-B14F-4D97-AF65-F5344CB8AC3E}">
        <p14:creationId xmlns:p14="http://schemas.microsoft.com/office/powerpoint/2010/main" val="54108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210800"/>
            <a:ext cx="5379720" cy="8009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84770" y="1206932"/>
            <a:ext cx="4126863" cy="960120"/>
          </a:xfrm>
        </p:spPr>
        <p:txBody>
          <a:bodyPr>
            <a:normAutofit fontScale="90000"/>
          </a:bodyPr>
          <a:lstStyle/>
          <a:p>
            <a:r>
              <a:rPr lang="en-CA" dirty="0" err="1">
                <a:latin typeface="Arial" charset="0"/>
                <a:ea typeface="Arial" charset="0"/>
                <a:cs typeface="Arial" charset="0"/>
              </a:rPr>
              <a:t>Visão</a:t>
            </a:r>
            <a:r>
              <a:rPr lang="en-CA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dirty="0" err="1">
                <a:latin typeface="Arial" charset="0"/>
                <a:ea typeface="Arial" charset="0"/>
                <a:cs typeface="Arial" charset="0"/>
              </a:rPr>
              <a:t>Geral</a:t>
            </a:r>
            <a:r>
              <a:rPr lang="en-CA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4108768" y="2362203"/>
            <a:ext cx="2398712" cy="8111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3500" dirty="0"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CA" sz="3500" dirty="0" err="1">
                <a:latin typeface="Arial" charset="0"/>
                <a:ea typeface="Arial" charset="0"/>
                <a:cs typeface="Arial" charset="0"/>
              </a:rPr>
              <a:t>Objetivo</a:t>
            </a:r>
            <a:endParaRPr lang="en-CA" sz="3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4108768" y="3144643"/>
            <a:ext cx="7305992" cy="64304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3500" dirty="0"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CA" sz="3500" dirty="0" err="1">
                <a:latin typeface="Arial" charset="0"/>
                <a:ea typeface="Arial" charset="0"/>
                <a:cs typeface="Arial" charset="0"/>
              </a:rPr>
              <a:t>Exemplificando</a:t>
            </a:r>
            <a:r>
              <a:rPr lang="en-CA" sz="3500" dirty="0">
                <a:latin typeface="Arial" charset="0"/>
                <a:ea typeface="Arial" charset="0"/>
                <a:cs typeface="Arial" charset="0"/>
              </a:rPr>
              <a:t> o </a:t>
            </a:r>
            <a:r>
              <a:rPr lang="en-CA" sz="3500" dirty="0" err="1">
                <a:latin typeface="Arial" charset="0"/>
                <a:ea typeface="Arial" charset="0"/>
                <a:cs typeface="Arial" charset="0"/>
              </a:rPr>
              <a:t>Processo</a:t>
            </a:r>
            <a:r>
              <a:rPr lang="en-CA" sz="35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sz="3500" dirty="0" err="1">
                <a:latin typeface="Arial" charset="0"/>
                <a:ea typeface="Arial" charset="0"/>
                <a:cs typeface="Arial" charset="0"/>
              </a:rPr>
              <a:t>Atual</a:t>
            </a:r>
            <a:endParaRPr lang="en-CA" sz="3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4124008" y="4438396"/>
            <a:ext cx="5019992" cy="5943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3500" dirty="0"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en-CA" sz="3500" dirty="0" err="1">
                <a:latin typeface="Arial" charset="0"/>
                <a:ea typeface="Arial" charset="0"/>
                <a:cs typeface="Arial" charset="0"/>
              </a:rPr>
              <a:t>Ganhos</a:t>
            </a:r>
            <a:endParaRPr lang="en-CA" sz="3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ítulo 2"/>
          <p:cNvSpPr txBox="1">
            <a:spLocks/>
          </p:cNvSpPr>
          <p:nvPr/>
        </p:nvSpPr>
        <p:spPr>
          <a:xfrm>
            <a:off x="4108768" y="5032756"/>
            <a:ext cx="3450272" cy="5943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3500" dirty="0"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en-CA" sz="3500" dirty="0" err="1">
                <a:latin typeface="Arial" charset="0"/>
                <a:ea typeface="Arial" charset="0"/>
                <a:cs typeface="Arial" charset="0"/>
              </a:rPr>
              <a:t>Indicadores</a:t>
            </a:r>
            <a:endParaRPr lang="en-CA" sz="3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879080" y="396236"/>
            <a:ext cx="3169920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1800" dirty="0" err="1">
                <a:latin typeface="Arial" charset="0"/>
                <a:ea typeface="Arial" charset="0"/>
                <a:cs typeface="Arial" charset="0"/>
              </a:rPr>
              <a:t>Proposta</a:t>
            </a:r>
            <a:r>
              <a:rPr lang="en-CA" sz="1800" dirty="0">
                <a:latin typeface="Arial" charset="0"/>
                <a:ea typeface="Arial" charset="0"/>
                <a:cs typeface="Arial" charset="0"/>
              </a:rPr>
              <a:t> DNV e DO Digital</a:t>
            </a:r>
          </a:p>
        </p:txBody>
      </p:sp>
      <p:sp>
        <p:nvSpPr>
          <p:cNvPr id="12" name="Título 2"/>
          <p:cNvSpPr txBox="1">
            <a:spLocks/>
          </p:cNvSpPr>
          <p:nvPr/>
        </p:nvSpPr>
        <p:spPr>
          <a:xfrm>
            <a:off x="4124008" y="3736809"/>
            <a:ext cx="8686800" cy="68164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CA" sz="3500" dirty="0"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CA" sz="3500" dirty="0" err="1">
                <a:latin typeface="Arial" charset="0"/>
                <a:ea typeface="Arial" charset="0"/>
                <a:cs typeface="Arial" charset="0"/>
              </a:rPr>
              <a:t>Exemplificando</a:t>
            </a:r>
            <a:r>
              <a:rPr lang="en-CA" sz="3500" dirty="0">
                <a:latin typeface="Arial" charset="0"/>
                <a:ea typeface="Arial" charset="0"/>
                <a:cs typeface="Arial" charset="0"/>
              </a:rPr>
              <a:t> o </a:t>
            </a:r>
            <a:r>
              <a:rPr lang="en-CA" sz="3500" dirty="0" err="1">
                <a:latin typeface="Arial" charset="0"/>
                <a:ea typeface="Arial" charset="0"/>
                <a:cs typeface="Arial" charset="0"/>
              </a:rPr>
              <a:t>Processo</a:t>
            </a:r>
            <a:r>
              <a:rPr lang="en-CA" sz="35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sz="3500" dirty="0" err="1">
                <a:latin typeface="Arial" charset="0"/>
                <a:ea typeface="Arial" charset="0"/>
                <a:cs typeface="Arial" charset="0"/>
              </a:rPr>
              <a:t>Proposto</a:t>
            </a:r>
            <a:endParaRPr lang="en-CA" sz="3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210800"/>
            <a:ext cx="5379720" cy="800981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3154679" y="1168121"/>
            <a:ext cx="2642551" cy="8077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000" dirty="0">
                <a:latin typeface="Arial" charset="0"/>
                <a:ea typeface="Arial" charset="0"/>
                <a:cs typeface="Arial" charset="0"/>
              </a:rPr>
              <a:t>1. Objetivo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879080" y="396236"/>
            <a:ext cx="3169920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b="1" dirty="0"/>
              <a:t>Proposta DNV e DO Digital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154679" y="2274391"/>
            <a:ext cx="8199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Tornar o processo de preenchimento das Declarações mais ágil e intuitivo para os </a:t>
            </a:r>
            <a:r>
              <a:rPr lang="pt-BR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profissionais de saúde</a:t>
            </a:r>
            <a:r>
              <a:rPr lang="pt-BR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garantindo a </a:t>
            </a:r>
            <a:r>
              <a:rPr lang="pt-BR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integridade</a:t>
            </a:r>
            <a:r>
              <a:rPr lang="pt-BR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das informações, </a:t>
            </a:r>
            <a:r>
              <a:rPr lang="pt-BR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segurança</a:t>
            </a:r>
            <a:r>
              <a:rPr lang="pt-BR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pt-BR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interoperabilidade</a:t>
            </a:r>
            <a:r>
              <a:rPr lang="pt-BR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com instituições governamentais.</a:t>
            </a:r>
            <a:endParaRPr lang="pt-B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ítulo 2"/>
          <p:cNvSpPr txBox="1">
            <a:spLocks/>
          </p:cNvSpPr>
          <p:nvPr/>
        </p:nvSpPr>
        <p:spPr>
          <a:xfrm>
            <a:off x="5509259" y="3992880"/>
            <a:ext cx="3424396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000" dirty="0">
                <a:latin typeface="Arial" charset="0"/>
                <a:ea typeface="Arial" charset="0"/>
                <a:cs typeface="Arial" charset="0"/>
              </a:rPr>
              <a:t>Partes interessadas:</a:t>
            </a:r>
          </a:p>
        </p:txBody>
      </p:sp>
      <p:sp>
        <p:nvSpPr>
          <p:cNvPr id="13" name="Título 2"/>
          <p:cNvSpPr txBox="1">
            <a:spLocks/>
          </p:cNvSpPr>
          <p:nvPr/>
        </p:nvSpPr>
        <p:spPr>
          <a:xfrm>
            <a:off x="5797230" y="5362694"/>
            <a:ext cx="6272849" cy="9165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charset="2"/>
              <a:buChar char="ü"/>
            </a:pPr>
            <a:r>
              <a:rPr lang="pt-BR" sz="1800" dirty="0">
                <a:latin typeface="Arial" charset="0"/>
                <a:ea typeface="Arial" charset="0"/>
                <a:cs typeface="Arial" charset="0"/>
              </a:rPr>
              <a:t>Ministério da Saúde.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pt-BR" sz="1800" dirty="0">
                <a:latin typeface="Arial" charset="0"/>
                <a:ea typeface="Arial" charset="0"/>
                <a:cs typeface="Arial" charset="0"/>
              </a:rPr>
              <a:t>Redes Estaduais e Regionais da Saúde.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pt-BR" sz="1800" dirty="0">
                <a:latin typeface="Arial" charset="0"/>
                <a:ea typeface="Arial" charset="0"/>
                <a:cs typeface="Arial" charset="0"/>
              </a:rPr>
              <a:t>Hospitais.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pt-BR" sz="1800" dirty="0">
                <a:latin typeface="Arial" charset="0"/>
                <a:ea typeface="Arial" charset="0"/>
                <a:cs typeface="Arial" charset="0"/>
              </a:rPr>
              <a:t>Profissionais da saúde.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pt-BR" sz="1800" dirty="0">
                <a:latin typeface="Arial" charset="0"/>
                <a:ea typeface="Arial" charset="0"/>
                <a:cs typeface="Arial" charset="0"/>
              </a:rPr>
              <a:t>Registrador Civil.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pt-BR" sz="1800" dirty="0">
                <a:latin typeface="Arial" charset="0"/>
                <a:ea typeface="Arial" charset="0"/>
                <a:cs typeface="Arial" charset="0"/>
              </a:rPr>
              <a:t>População.</a:t>
            </a:r>
          </a:p>
        </p:txBody>
      </p:sp>
    </p:spTree>
    <p:extLst>
      <p:ext uri="{BB962C8B-B14F-4D97-AF65-F5344CB8AC3E}">
        <p14:creationId xmlns:p14="http://schemas.microsoft.com/office/powerpoint/2010/main" val="4426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2" y="142673"/>
            <a:ext cx="5379720" cy="800981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470652" y="980062"/>
            <a:ext cx="7959568" cy="6483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3900" dirty="0"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CA" sz="3900" dirty="0" err="1">
                <a:latin typeface="Arial" charset="0"/>
                <a:ea typeface="Arial" charset="0"/>
                <a:cs typeface="Arial" charset="0"/>
              </a:rPr>
              <a:t>Exemplificando</a:t>
            </a:r>
            <a:r>
              <a:rPr lang="en-CA" sz="3900" dirty="0">
                <a:latin typeface="Arial" charset="0"/>
                <a:ea typeface="Arial" charset="0"/>
                <a:cs typeface="Arial" charset="0"/>
              </a:rPr>
              <a:t> o </a:t>
            </a:r>
            <a:r>
              <a:rPr lang="en-CA" sz="3900" dirty="0" err="1">
                <a:latin typeface="Arial" charset="0"/>
                <a:ea typeface="Arial" charset="0"/>
                <a:cs typeface="Arial" charset="0"/>
              </a:rPr>
              <a:t>Processo</a:t>
            </a:r>
            <a:r>
              <a:rPr lang="en-CA" sz="3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sz="3900" dirty="0" err="1">
                <a:latin typeface="Arial" charset="0"/>
                <a:ea typeface="Arial" charset="0"/>
                <a:cs typeface="Arial" charset="0"/>
              </a:rPr>
              <a:t>Atual</a:t>
            </a:r>
            <a:endParaRPr lang="en-CA" sz="3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464617" y="295542"/>
            <a:ext cx="3169920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b="1" dirty="0"/>
              <a:t>Proposta DNV e DO Digital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552123" y="6488668"/>
            <a:ext cx="687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dirty="0" err="1"/>
              <a:t>Conforme</a:t>
            </a:r>
            <a:r>
              <a:rPr lang="en-CA" dirty="0"/>
              <a:t> </a:t>
            </a:r>
            <a:r>
              <a:rPr lang="en-CA" b="1" dirty="0"/>
              <a:t>Art. 30 da </a:t>
            </a:r>
            <a:r>
              <a:rPr lang="en-CA" b="1" dirty="0" err="1"/>
              <a:t>Portaria</a:t>
            </a:r>
            <a:r>
              <a:rPr lang="en-CA" b="1" dirty="0"/>
              <a:t> no 116MS/SVS de 11/02/2009.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77589" y="1992709"/>
            <a:ext cx="1557338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/>
              <a:t>Preenche</a:t>
            </a:r>
            <a:r>
              <a:rPr lang="en-CA" sz="1400" dirty="0"/>
              <a:t> as 3 </a:t>
            </a:r>
            <a:r>
              <a:rPr lang="en-CA" sz="1400" dirty="0" err="1"/>
              <a:t>vias</a:t>
            </a:r>
            <a:r>
              <a:rPr lang="en-CA" sz="1400" dirty="0"/>
              <a:t>  da </a:t>
            </a:r>
            <a:r>
              <a:rPr lang="en-CA" sz="1400" dirty="0" err="1"/>
              <a:t>Declaração</a:t>
            </a:r>
            <a:endParaRPr lang="en-CA" sz="1400" dirty="0"/>
          </a:p>
        </p:txBody>
      </p:sp>
      <p:sp>
        <p:nvSpPr>
          <p:cNvPr id="14" name="Retângulo 13"/>
          <p:cNvSpPr/>
          <p:nvPr/>
        </p:nvSpPr>
        <p:spPr>
          <a:xfrm>
            <a:off x="5813585" y="3159859"/>
            <a:ext cx="1228726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/>
              <a:t>Recolhe</a:t>
            </a:r>
            <a:r>
              <a:rPr lang="en-CA" sz="1400" dirty="0"/>
              <a:t> 1Via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409024" y="3159859"/>
            <a:ext cx="1228726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/>
              <a:t>Processa</a:t>
            </a:r>
            <a:r>
              <a:rPr lang="en-CA" sz="1400" dirty="0"/>
              <a:t> </a:t>
            </a:r>
            <a:r>
              <a:rPr lang="en-CA" sz="1400" dirty="0" err="1"/>
              <a:t>informações</a:t>
            </a:r>
            <a:endParaRPr lang="en-CA" sz="1400" dirty="0"/>
          </a:p>
        </p:txBody>
      </p:sp>
      <p:sp>
        <p:nvSpPr>
          <p:cNvPr id="16" name="Retângulo 15"/>
          <p:cNvSpPr/>
          <p:nvPr/>
        </p:nvSpPr>
        <p:spPr>
          <a:xfrm>
            <a:off x="9075903" y="3159858"/>
            <a:ext cx="1228726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/>
              <a:t>Arquiva</a:t>
            </a:r>
            <a:r>
              <a:rPr lang="en-CA" sz="1400" dirty="0"/>
              <a:t> </a:t>
            </a:r>
            <a:r>
              <a:rPr lang="en-CA" sz="1400" dirty="0" err="1"/>
              <a:t>Declaração</a:t>
            </a:r>
            <a:endParaRPr lang="en-CA" sz="1400" dirty="0"/>
          </a:p>
        </p:txBody>
      </p:sp>
      <p:sp>
        <p:nvSpPr>
          <p:cNvPr id="17" name="Retângulo 16"/>
          <p:cNvSpPr/>
          <p:nvPr/>
        </p:nvSpPr>
        <p:spPr>
          <a:xfrm>
            <a:off x="5806438" y="1992709"/>
            <a:ext cx="1557338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/>
              <a:t>Arquiva</a:t>
            </a:r>
            <a:r>
              <a:rPr lang="en-CA" sz="1400" dirty="0"/>
              <a:t> 1 e 3 via (</a:t>
            </a:r>
            <a:r>
              <a:rPr lang="en-CA" sz="1400" dirty="0" err="1"/>
              <a:t>branca</a:t>
            </a:r>
            <a:r>
              <a:rPr lang="en-CA" sz="1400" dirty="0"/>
              <a:t> e </a:t>
            </a:r>
            <a:r>
              <a:rPr lang="en-CA" sz="1400" dirty="0" err="1"/>
              <a:t>rosa</a:t>
            </a:r>
            <a:r>
              <a:rPr lang="en-CA" sz="1400" dirty="0"/>
              <a:t>)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51232" y="2127698"/>
            <a:ext cx="1160146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b="1" dirty="0"/>
              <a:t>Hospital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07655" y="3294847"/>
            <a:ext cx="2749391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800" b="1" dirty="0"/>
              <a:t>Sec. Municipal de Saúde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07655" y="4248497"/>
            <a:ext cx="2064069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b="1" dirty="0"/>
              <a:t>Pai ou </a:t>
            </a:r>
            <a:r>
              <a:rPr lang="pt-BR" sz="1800" b="1" dirty="0" err="1"/>
              <a:t>Res.p</a:t>
            </a:r>
            <a:r>
              <a:rPr lang="pt-BR" sz="1800" b="1" dirty="0"/>
              <a:t> Legal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51232" y="2922074"/>
            <a:ext cx="1016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3057046" y="1984888"/>
            <a:ext cx="0" cy="4503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51232" y="4045918"/>
            <a:ext cx="10162942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8" idx="3"/>
            <a:endCxn id="17" idx="1"/>
          </p:cNvCxnSpPr>
          <p:nvPr/>
        </p:nvCxnSpPr>
        <p:spPr>
          <a:xfrm>
            <a:off x="5134927" y="2342753"/>
            <a:ext cx="6715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3577589" y="4252858"/>
            <a:ext cx="1557338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/>
              <a:t>Recebe</a:t>
            </a:r>
            <a:r>
              <a:rPr lang="en-CA" sz="1400" dirty="0"/>
              <a:t> a 2 Via (</a:t>
            </a:r>
            <a:r>
              <a:rPr lang="en-CA" sz="1400" dirty="0" err="1"/>
              <a:t>amarela</a:t>
            </a:r>
            <a:r>
              <a:rPr lang="en-CA" sz="1400" dirty="0"/>
              <a:t>)</a:t>
            </a:r>
          </a:p>
        </p:txBody>
      </p:sp>
      <p:cxnSp>
        <p:nvCxnSpPr>
          <p:cNvPr id="33" name="Conector de Seta Reta 32"/>
          <p:cNvCxnSpPr>
            <a:stCxn id="8" idx="2"/>
            <a:endCxn id="32" idx="0"/>
          </p:cNvCxnSpPr>
          <p:nvPr/>
        </p:nvCxnSpPr>
        <p:spPr>
          <a:xfrm>
            <a:off x="4356258" y="2692796"/>
            <a:ext cx="0" cy="1560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endCxn id="14" idx="0"/>
          </p:cNvCxnSpPr>
          <p:nvPr/>
        </p:nvCxnSpPr>
        <p:spPr>
          <a:xfrm flipH="1">
            <a:off x="6427948" y="2692796"/>
            <a:ext cx="1" cy="467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stCxn id="14" idx="3"/>
          </p:cNvCxnSpPr>
          <p:nvPr/>
        </p:nvCxnSpPr>
        <p:spPr>
          <a:xfrm>
            <a:off x="7042311" y="3509903"/>
            <a:ext cx="338137" cy="12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15" idx="3"/>
            <a:endCxn id="16" idx="1"/>
          </p:cNvCxnSpPr>
          <p:nvPr/>
        </p:nvCxnSpPr>
        <p:spPr>
          <a:xfrm flipV="1">
            <a:off x="8637750" y="3509902"/>
            <a:ext cx="43815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/>
          <p:cNvSpPr/>
          <p:nvPr/>
        </p:nvSpPr>
        <p:spPr>
          <a:xfrm>
            <a:off x="5762861" y="4252858"/>
            <a:ext cx="1557338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/>
              <a:t>Recebe</a:t>
            </a:r>
            <a:r>
              <a:rPr lang="en-CA" sz="1400" dirty="0"/>
              <a:t> </a:t>
            </a:r>
            <a:r>
              <a:rPr lang="en-CA" sz="1400" dirty="0" err="1"/>
              <a:t>Certidão</a:t>
            </a:r>
            <a:endParaRPr lang="en-CA" sz="1400" dirty="0"/>
          </a:p>
        </p:txBody>
      </p:sp>
      <p:cxnSp>
        <p:nvCxnSpPr>
          <p:cNvPr id="49" name="Conector Reto 48"/>
          <p:cNvCxnSpPr/>
          <p:nvPr/>
        </p:nvCxnSpPr>
        <p:spPr>
          <a:xfrm>
            <a:off x="470652" y="5131310"/>
            <a:ext cx="10162942" cy="2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/>
          <p:cNvSpPr/>
          <p:nvPr/>
        </p:nvSpPr>
        <p:spPr>
          <a:xfrm>
            <a:off x="678182" y="5454944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Cartório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3525916" y="5376701"/>
            <a:ext cx="1557338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Gera </a:t>
            </a:r>
            <a:r>
              <a:rPr lang="en-CA" sz="1400" dirty="0" err="1"/>
              <a:t>Certidão</a:t>
            </a:r>
            <a:endParaRPr lang="en-CA" sz="1400" dirty="0"/>
          </a:p>
        </p:txBody>
      </p:sp>
      <p:sp>
        <p:nvSpPr>
          <p:cNvPr id="53" name="Retângulo 52"/>
          <p:cNvSpPr/>
          <p:nvPr/>
        </p:nvSpPr>
        <p:spPr>
          <a:xfrm>
            <a:off x="5806438" y="5379742"/>
            <a:ext cx="1557338" cy="70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/>
              <a:t>Arquiva</a:t>
            </a:r>
            <a:r>
              <a:rPr lang="en-CA" sz="1400" dirty="0"/>
              <a:t> 2 via</a:t>
            </a:r>
          </a:p>
        </p:txBody>
      </p:sp>
      <p:cxnSp>
        <p:nvCxnSpPr>
          <p:cNvPr id="54" name="Conector de Seta Reta 53"/>
          <p:cNvCxnSpPr/>
          <p:nvPr/>
        </p:nvCxnSpPr>
        <p:spPr>
          <a:xfrm>
            <a:off x="4356258" y="4952945"/>
            <a:ext cx="0" cy="423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>
            <a:off x="5134926" y="5721584"/>
            <a:ext cx="6715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do 59"/>
          <p:cNvCxnSpPr>
            <a:stCxn id="52" idx="2"/>
            <a:endCxn id="47" idx="3"/>
          </p:cNvCxnSpPr>
          <p:nvPr/>
        </p:nvCxnSpPr>
        <p:spPr>
          <a:xfrm rot="5400000" flipH="1" flipV="1">
            <a:off x="5075449" y="3832038"/>
            <a:ext cx="1473886" cy="3015614"/>
          </a:xfrm>
          <a:prstGeom prst="bentConnector4">
            <a:avLst>
              <a:gd name="adj1" fmla="val -15510"/>
              <a:gd name="adj2" fmla="val 116583"/>
            </a:avLst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2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2" y="142673"/>
            <a:ext cx="5379720" cy="800981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464617" y="295542"/>
            <a:ext cx="3169920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b="1" dirty="0"/>
              <a:t>Proposta DNV e DO Digital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88" y="936957"/>
            <a:ext cx="8186737" cy="5921043"/>
          </a:xfrm>
          <a:prstGeom prst="rect">
            <a:avLst/>
          </a:prstGeom>
        </p:spPr>
      </p:pic>
      <p:sp>
        <p:nvSpPr>
          <p:cNvPr id="34" name="Título 2"/>
          <p:cNvSpPr txBox="1">
            <a:spLocks/>
          </p:cNvSpPr>
          <p:nvPr/>
        </p:nvSpPr>
        <p:spPr>
          <a:xfrm>
            <a:off x="554554" y="943654"/>
            <a:ext cx="4557320" cy="6483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3900" dirty="0"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CA" sz="3900" dirty="0" err="1">
                <a:latin typeface="Arial" charset="0"/>
                <a:ea typeface="Arial" charset="0"/>
                <a:cs typeface="Arial" charset="0"/>
              </a:rPr>
              <a:t>Modelo</a:t>
            </a:r>
            <a:r>
              <a:rPr lang="en-CA" sz="3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sz="3900" dirty="0" err="1">
                <a:latin typeface="Arial" charset="0"/>
                <a:ea typeface="Arial" charset="0"/>
                <a:cs typeface="Arial" charset="0"/>
              </a:rPr>
              <a:t>Proposto</a:t>
            </a:r>
            <a:endParaRPr lang="en-CA" sz="3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85950" y="2600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1525" y="2243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337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210800"/>
            <a:ext cx="5379720" cy="800981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3408526" y="1150379"/>
            <a:ext cx="2642551" cy="8077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000" dirty="0">
                <a:latin typeface="Arial" charset="0"/>
                <a:ea typeface="Arial" charset="0"/>
                <a:cs typeface="Arial" charset="0"/>
              </a:rPr>
              <a:t>4. Ganhos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879080" y="396236"/>
            <a:ext cx="3169920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b="1" dirty="0"/>
              <a:t>Proposta DNV e DO Digital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217670" y="2132182"/>
            <a:ext cx="3254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4.1 Segurança</a:t>
            </a:r>
            <a:endParaRPr lang="pt-BR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17670" y="3419948"/>
            <a:ext cx="355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4.2 Assertividade e integridade</a:t>
            </a:r>
            <a:endParaRPr lang="pt-BR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73712" y="4590467"/>
            <a:ext cx="355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4.3 </a:t>
            </a:r>
            <a:r>
              <a:rPr lang="pt-BR" b="1" dirty="0"/>
              <a:t>Interoperabilidade</a:t>
            </a:r>
            <a:endParaRPr lang="pt-BR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73712" y="2539490"/>
            <a:ext cx="635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charset="0"/>
                <a:ea typeface="Arial" charset="0"/>
                <a:cs typeface="Arial" charset="0"/>
              </a:rPr>
              <a:t>Formulários poderão deixar de existir, tornando o processo 100% digital e assinados digitalmente. </a:t>
            </a:r>
            <a:endParaRPr lang="en-CA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73712" y="3866708"/>
            <a:ext cx="635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charset="0"/>
                <a:ea typeface="Arial" charset="0"/>
                <a:cs typeface="Arial" charset="0"/>
              </a:rPr>
              <a:t>Auxiliará no levantamento e acompanhamento de dados estatísticos.</a:t>
            </a:r>
            <a:endParaRPr lang="en-CA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17670" y="5033692"/>
            <a:ext cx="641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dados poderão ser integrados em tempo real com Instituições da Saúde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37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8" grpId="0"/>
      <p:bldP spid="9" grpId="0"/>
      <p:bldP spid="2" grpId="0"/>
      <p:bldP spid="1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210800"/>
            <a:ext cx="5379720" cy="800981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3452496" y="1169811"/>
            <a:ext cx="2642551" cy="8077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000" dirty="0">
                <a:latin typeface="Arial" charset="0"/>
                <a:ea typeface="Arial" charset="0"/>
                <a:cs typeface="Arial" charset="0"/>
              </a:rPr>
              <a:t>4. Ganhos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879080" y="396236"/>
            <a:ext cx="3169920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b="1" dirty="0"/>
              <a:t>Proposta DNV e DO Digital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060507" y="2135562"/>
            <a:ext cx="469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4.4 </a:t>
            </a:r>
            <a:r>
              <a:rPr lang="pt-BR" b="1" dirty="0"/>
              <a:t>Redução do </a:t>
            </a:r>
            <a:r>
              <a:rPr lang="pt-BR" b="1" dirty="0" err="1"/>
              <a:t>Sub-Registro</a:t>
            </a:r>
            <a:r>
              <a:rPr lang="pt-BR" b="1" dirty="0"/>
              <a:t> de Nascimento</a:t>
            </a:r>
            <a:endParaRPr lang="pt-BR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060507" y="3213542"/>
            <a:ext cx="469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4.5 Redução de custo</a:t>
            </a:r>
            <a:endParaRPr lang="pt-BR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60507" y="2504894"/>
            <a:ext cx="6469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Poderemos monitorar, via indicador, a taxa de registros pendentes.</a:t>
            </a:r>
          </a:p>
          <a:p>
            <a:br>
              <a:rPr lang="pt-BR" dirty="0"/>
            </a:br>
            <a:endParaRPr lang="en-CA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60507" y="3689383"/>
            <a:ext cx="29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Papel, formulários e pessoas.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12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210800"/>
            <a:ext cx="5379720" cy="800981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3154679" y="1168121"/>
            <a:ext cx="3274696" cy="8077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000" dirty="0">
                <a:latin typeface="Arial" charset="0"/>
                <a:ea typeface="Arial" charset="0"/>
                <a:cs typeface="Arial" charset="0"/>
              </a:rPr>
              <a:t>5. Indicadores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879080" y="396236"/>
            <a:ext cx="3169920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b="1" dirty="0"/>
              <a:t>Proposta DNV e DO Digital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47071" y="2264792"/>
            <a:ext cx="86115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Número de Nascidos Vivos por Regional e Município de Ocorrência.</a:t>
            </a:r>
          </a:p>
          <a:p>
            <a:pPr marL="285750" indent="-285750">
              <a:buFont typeface="Wingdings" charset="2"/>
              <a:buChar char="ü"/>
            </a:pP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Número e Percentual de Nascidos Vivos com Baixo Peso ao Nascer.</a:t>
            </a:r>
          </a:p>
          <a:p>
            <a:pPr marL="285750" indent="-285750">
              <a:buFont typeface="Wingdings" charset="2"/>
              <a:buChar char="ü"/>
            </a:pP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Duração da Gestação (%).</a:t>
            </a:r>
          </a:p>
          <a:p>
            <a:pPr marL="285750" indent="-285750">
              <a:buFont typeface="Wingdings" charset="2"/>
              <a:buChar char="ü"/>
            </a:pP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Faixa Etária da Mãe Adolescente.</a:t>
            </a:r>
          </a:p>
          <a:p>
            <a:pPr marL="285750" indent="-285750">
              <a:buFont typeface="Wingdings" charset="2"/>
              <a:buChar char="ü"/>
            </a:pP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Tipo de Parto Cesário.	</a:t>
            </a:r>
          </a:p>
          <a:p>
            <a:pPr marL="285750" indent="-285750">
              <a:buFont typeface="Wingdings" charset="2"/>
              <a:buChar char="ü"/>
            </a:pP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Certidões de Nascimento geradas pela Declaração Digital em até 15 </a:t>
            </a:r>
            <a:r>
              <a:rPr lang="pt-BR" sz="1600" dirty="0" err="1">
                <a:latin typeface="Arial" charset="0"/>
                <a:ea typeface="Arial" charset="0"/>
                <a:cs typeface="Arial" charset="0"/>
              </a:rPr>
              <a:t>d</a:t>
            </a:r>
            <a:r>
              <a:rPr lang="pt-BR" sz="1600" dirty="0">
                <a:latin typeface="Arial" charset="0"/>
                <a:ea typeface="Arial" charset="0"/>
                <a:cs typeface="Arial" charset="0"/>
              </a:rPr>
              <a:t> (%)</a:t>
            </a:r>
          </a:p>
          <a:p>
            <a:r>
              <a:rPr lang="pt-BR" sz="16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pt-BR" sz="1600" dirty="0"/>
              <a:t>												 </a:t>
            </a:r>
            <a:br>
              <a:rPr lang="pt-BR" sz="1600" dirty="0"/>
            </a:b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1895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210800"/>
            <a:ext cx="5379720" cy="800981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5499734" y="1928813"/>
            <a:ext cx="5549266" cy="141863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000" dirty="0">
                <a:latin typeface="Arial" charset="0"/>
                <a:ea typeface="Arial" charset="0"/>
                <a:cs typeface="Arial" charset="0"/>
              </a:rPr>
              <a:t>Perguntas ?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879080" y="396236"/>
            <a:ext cx="3169920" cy="4301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b="1" dirty="0"/>
              <a:t>Proposta DNV e DO Digital</a:t>
            </a:r>
          </a:p>
        </p:txBody>
      </p:sp>
    </p:spTree>
    <p:extLst>
      <p:ext uri="{BB962C8B-B14F-4D97-AF65-F5344CB8AC3E}">
        <p14:creationId xmlns:p14="http://schemas.microsoft.com/office/powerpoint/2010/main" val="13559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Paralaxe</Template>
  <TotalTime>130</TotalTime>
  <Words>319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</vt:lpstr>
      <vt:lpstr>Paralaxe</vt:lpstr>
      <vt:lpstr>DNV e DO Digital</vt:lpstr>
      <vt:lpstr>Visão Geral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DNV e DO Digital</dc:title>
  <dc:creator>Fábio Bonatto</dc:creator>
  <cp:lastModifiedBy>valdireneanacleto@gmail.com</cp:lastModifiedBy>
  <cp:revision>16</cp:revision>
  <dcterms:created xsi:type="dcterms:W3CDTF">2017-09-28T01:32:13Z</dcterms:created>
  <dcterms:modified xsi:type="dcterms:W3CDTF">2017-10-03T20:59:36Z</dcterms:modified>
</cp:coreProperties>
</file>